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embeddings/oleObject1.bin" ContentType="application/vnd.openxmlformats-officedocument.oleObject"/>
  <Override PartName="/ppt/comments/comment1.xml" ContentType="application/vnd.openxmlformats-officedocument.presentationml.comment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3.xml" ContentType="application/vnd.openxmlformats-officedocument.presentationml.notesSlide+xml"/>
  <Override PartName="/ppt/comments/comment2.xml" ContentType="application/vnd.openxmlformats-officedocument.presentationml.comments+xml"/>
  <Override PartName="/ppt/tags/tag11.xml" ContentType="application/vnd.openxmlformats-officedocument.presentationml.tags+xml"/>
  <Override PartName="/ppt/notesSlides/notesSlide4.xml" ContentType="application/vnd.openxmlformats-officedocument.presentationml.notesSlide+xml"/>
  <Override PartName="/ppt/embeddings/oleObject2.bin" ContentType="application/vnd.openxmlformats-officedocument.oleObject"/>
  <Override PartName="/ppt/comments/comment3.xml" ContentType="application/vnd.openxmlformats-officedocument.presentationml.comment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7" r:id="rId2"/>
    <p:sldId id="258" r:id="rId3"/>
    <p:sldId id="260" r:id="rId4"/>
    <p:sldId id="259" r:id="rId5"/>
    <p:sldId id="261"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hael Turner" initial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snapToObjects="1">
      <p:cViewPr varScale="1">
        <p:scale>
          <a:sx n="67" d="100"/>
          <a:sy n="67" d="100"/>
        </p:scale>
        <p:origin x="-1960"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commentAuthors" Target="commentAuthors.xml"/><Relationship Id="rId10"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7-04-18T13:43:06.703" idx="3">
    <p:pos x="10" y="10"/>
    <p:text>Try to be brief given 5 mintues. Thanks to Suzuki-san and Dr. Parrenas for continued leadership of APFF. Has been considerable progress so will get right to the highlights. Can take deeper dive this afternoon if anyone has any specific questions.</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7-04-18T13:30:45.965" idx="1">
    <p:pos x="10" y="10"/>
    <p:text>This has always been an action-oriented workstream. We have been directly engaged in policy discussions with 12 member economies since 2008 (Australia, New Zealand, China, Japan, United States, Hong Kong, Singapore, Brunei, Indonesia, Philippines, Thailand, Mexico). Have worked with 6 member economies as part of FIDN (Mekong Zone + Philippines) and in discussions with more still.</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7-04-18T13:41:44.421" idx="2">
    <p:pos x="10" y="10"/>
    <p:text>Point 1 of 2015 Cebu Action Plan outlines CIS component of FIDN. We are making progress along all 5 fronts. 1. Baseline analysis informally commenced in 2016 and will be escalated in 2017. APCC/PERC will be reaching out  to some of you directly for participation in survey and interviews. 2. Transborder pilots. There will be a meeting of the 5 Mekong Zone participants in Ninh Binh in May, including credit bureaus and regulators from each country. Data will start flowing this year, and APCC/PERC will track activity and measure impacts. Thanks to IFC for leadership. Ocieania pilot discussions to begin Q3. 3. Data Dictionaires. Consumer data dictionary template pending approval of participating credit bureaus. APCC/PERC recently engaged FTC and received expression of interest to participate. This may galvanize that work stream. BIIA has leadership on commercial credit data dictionary. 4. Promotion of innovative solutions especially around alternative data. APCC has been active in FinTech with APFF and has delivered various speakers including Big Data Scoring of UK and Nova Credit of US Silicon Valley. In fact, NOVA credit contracted or is in process of contracting with several member economies as result of previous FinTech symposium. At July FinTech event in Manila, there will be several additional datatech firms including subsidiaries of Lexis-Nexis and FICO among others. 5. Individual member economy outreach. Perhaps most active area. Remain engaged in Australia given movement toward full-file and specter of mandate looming. Will be speaking at CIC soft launch in Manila on 28th, Philippines has been model FIDN member economy. Engaged in discussions wiht Brunei.</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3C348D-8C97-9549-8815-8C909359CE0A}" type="datetimeFigureOut">
              <a:rPr lang="en-US" smtClean="0"/>
              <a:t>5/9/17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EE1775-40CA-BD46-B0A8-BE312D5C83E5}" type="slidenum">
              <a:rPr lang="en-US" smtClean="0"/>
              <a:t>‹#›</a:t>
            </a:fld>
            <a:endParaRPr lang="en-US"/>
          </a:p>
        </p:txBody>
      </p:sp>
    </p:spTree>
    <p:extLst>
      <p:ext uri="{BB962C8B-B14F-4D97-AF65-F5344CB8AC3E}">
        <p14:creationId xmlns:p14="http://schemas.microsoft.com/office/powerpoint/2010/main" val="241256693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59C82D0B-2745-43F5-A242-79DE1EE6F40C}" type="slidenum">
              <a:rPr lang="en-US" sz="1200" smtClean="0"/>
              <a:pPr eaLnBrk="1" hangingPunct="1"/>
              <a:t>1</a:t>
            </a:fld>
            <a:endParaRPr lang="en-US" sz="1200" smtClean="0"/>
          </a:p>
        </p:txBody>
      </p:sp>
      <p:sp>
        <p:nvSpPr>
          <p:cNvPr id="9219" name="Rectangle 9"/>
          <p:cNvSpPr>
            <a:spLocks noGrp="1" noRot="1" noChangeAspect="1" noChangeArrowheads="1" noTextEdit="1"/>
          </p:cNvSpPr>
          <p:nvPr>
            <p:ph type="sldImg"/>
          </p:nvPr>
        </p:nvSpPr>
        <p:spPr>
          <a:ln/>
        </p:spPr>
      </p:sp>
      <p:sp>
        <p:nvSpPr>
          <p:cNvPr id="9220" name="Rectangle 10"/>
          <p:cNvSpPr>
            <a:spLocks noGrp="1" noChangeArrowheads="1"/>
          </p:cNvSpPr>
          <p:nvPr>
            <p:ph type="body" idx="1"/>
          </p:nvPr>
        </p:nvSpPr>
        <p:spPr>
          <a:xfrm>
            <a:off x="555356" y="4913436"/>
            <a:ext cx="5844153" cy="225669"/>
          </a:xfrm>
          <a:noFill/>
        </p:spPr>
        <p:txBody>
          <a:bodyPr/>
          <a:lstStyle/>
          <a:p>
            <a:pPr eaLnBrk="1" hangingPunct="1"/>
            <a:endParaRPr lang="en-US" smtClean="0"/>
          </a:p>
        </p:txBody>
      </p:sp>
    </p:spTree>
    <p:extLst>
      <p:ext uri="{BB962C8B-B14F-4D97-AF65-F5344CB8AC3E}">
        <p14:creationId xmlns:p14="http://schemas.microsoft.com/office/powerpoint/2010/main" val="1771186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55356" y="4913436"/>
            <a:ext cx="5844153" cy="227281"/>
          </a:xfrm>
        </p:spPr>
        <p:txBody>
          <a:bodyPr/>
          <a:lstStyle/>
          <a:p>
            <a:endParaRPr lang="en-US"/>
          </a:p>
        </p:txBody>
      </p:sp>
      <p:sp>
        <p:nvSpPr>
          <p:cNvPr id="4" name="Slide Number Placeholder 3"/>
          <p:cNvSpPr>
            <a:spLocks noGrp="1"/>
          </p:cNvSpPr>
          <p:nvPr>
            <p:ph type="sldNum" sz="quarter" idx="10"/>
          </p:nvPr>
        </p:nvSpPr>
        <p:spPr/>
        <p:txBody>
          <a:bodyPr/>
          <a:lstStyle/>
          <a:p>
            <a:pPr>
              <a:defRPr/>
            </a:pPr>
            <a:fld id="{3C3A632B-FBDE-46D4-BF6F-6D14421E6342}" type="slidenum">
              <a:rPr lang="en-US" smtClean="0"/>
              <a:pPr>
                <a:defRPr/>
              </a:pPr>
              <a:t>2</a:t>
            </a:fld>
            <a:endParaRPr lang="en-US"/>
          </a:p>
        </p:txBody>
      </p:sp>
    </p:spTree>
    <p:extLst>
      <p:ext uri="{BB962C8B-B14F-4D97-AF65-F5344CB8AC3E}">
        <p14:creationId xmlns:p14="http://schemas.microsoft.com/office/powerpoint/2010/main" val="4006071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85851578-12C2-4B44-866A-325F98AF9A7E}" type="slidenum">
              <a:rPr lang="en-US"/>
              <a:pPr/>
              <a:t>3</a:t>
            </a:fld>
            <a:endParaRPr lang="en-US"/>
          </a:p>
        </p:txBody>
      </p:sp>
      <p:sp>
        <p:nvSpPr>
          <p:cNvPr id="5" name="doc id"/>
          <p:cNvSpPr>
            <a:spLocks noGrp="1" noChangeArrowheads="1"/>
          </p:cNvSpPr>
          <p:nvPr>
            <p:ph type="ftr" sz="quarter" idx="4"/>
          </p:nvPr>
        </p:nvSpPr>
        <p:spPr>
          <a:ln/>
        </p:spPr>
        <p:txBody>
          <a:bodyPr/>
          <a:lstStyle/>
          <a:p>
            <a:r>
              <a:rPr lang="cs-CZ"/>
              <a:t>NYO-AAA123-20090123-</a:t>
            </a:r>
          </a:p>
        </p:txBody>
      </p:sp>
      <p:sp>
        <p:nvSpPr>
          <p:cNvPr id="540674" name="Rectangle 2"/>
          <p:cNvSpPr>
            <a:spLocks noGrp="1" noRot="1" noChangeAspect="1" noChangeArrowheads="1" noTextEdit="1"/>
          </p:cNvSpPr>
          <p:nvPr>
            <p:ph type="sldImg"/>
          </p:nvPr>
        </p:nvSpPr>
        <p:spPr>
          <a:xfrm>
            <a:off x="-1800225" y="1177925"/>
            <a:ext cx="10417175" cy="7812088"/>
          </a:xfrm>
          <a:ln/>
        </p:spPr>
      </p:sp>
      <p:sp>
        <p:nvSpPr>
          <p:cNvPr id="540675" name="Rectangle 3"/>
          <p:cNvSpPr>
            <a:spLocks noGrp="1" noChangeArrowheads="1"/>
          </p:cNvSpPr>
          <p:nvPr>
            <p:ph type="body" idx="1"/>
          </p:nvPr>
        </p:nvSpPr>
        <p:spPr>
          <a:xfrm>
            <a:off x="550513" y="329712"/>
            <a:ext cx="6104072" cy="216877"/>
          </a:xfrm>
        </p:spPr>
        <p:txBody>
          <a:bodyPr/>
          <a:lstStyle/>
          <a:p>
            <a:endParaRPr lang="en-GB"/>
          </a:p>
        </p:txBody>
      </p:sp>
    </p:spTree>
    <p:extLst>
      <p:ext uri="{BB962C8B-B14F-4D97-AF65-F5344CB8AC3E}">
        <p14:creationId xmlns:p14="http://schemas.microsoft.com/office/powerpoint/2010/main" val="91126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g num"/>
          <p:cNvSpPr>
            <a:spLocks noGrp="1" noChangeArrowheads="1"/>
          </p:cNvSpPr>
          <p:nvPr>
            <p:ph type="sldNum" sz="quarter" idx="5"/>
          </p:nvPr>
        </p:nvSpPr>
        <p:spPr>
          <a:ln/>
        </p:spPr>
        <p:txBody>
          <a:bodyPr/>
          <a:lstStyle/>
          <a:p>
            <a:fld id="{A3BCAB53-D8C8-49D0-804B-57C25551E903}" type="slidenum">
              <a:rPr lang="de-DE"/>
              <a:pPr/>
              <a:t>4</a:t>
            </a:fld>
            <a:endParaRPr lang="de-DE"/>
          </a:p>
        </p:txBody>
      </p:sp>
      <p:sp>
        <p:nvSpPr>
          <p:cNvPr id="390150" name="Rectangle 6"/>
          <p:cNvSpPr>
            <a:spLocks noGrp="1" noRot="1" noChangeAspect="1" noChangeArrowheads="1" noTextEdit="1"/>
          </p:cNvSpPr>
          <p:nvPr>
            <p:ph type="sldImg"/>
          </p:nvPr>
        </p:nvSpPr>
        <p:spPr>
          <a:ln/>
        </p:spPr>
      </p:sp>
      <p:sp>
        <p:nvSpPr>
          <p:cNvPr id="390151" name="Rectangle 7"/>
          <p:cNvSpPr>
            <a:spLocks noGrp="1" noChangeArrowheads="1"/>
          </p:cNvSpPr>
          <p:nvPr>
            <p:ph type="body" idx="1"/>
          </p:nvPr>
        </p:nvSpPr>
        <p:spPr>
          <a:xfrm>
            <a:off x="555356" y="4913436"/>
            <a:ext cx="5844153" cy="227281"/>
          </a:xfrm>
        </p:spPr>
        <p:txBody>
          <a:bodyPr/>
          <a:lstStyle/>
          <a:p>
            <a:endParaRPr lang="de-DE"/>
          </a:p>
        </p:txBody>
      </p:sp>
    </p:spTree>
    <p:extLst>
      <p:ext uri="{BB962C8B-B14F-4D97-AF65-F5344CB8AC3E}">
        <p14:creationId xmlns:p14="http://schemas.microsoft.com/office/powerpoint/2010/main" val="37049838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fld id="{6CE29184-9BD0-E042-9E6F-482EDBAD66E1}" type="slidenum">
              <a:rPr lang="en-US" sz="1200">
                <a:latin typeface="Tahoma" charset="0"/>
              </a:rPr>
              <a:pPr/>
              <a:t>5</a:t>
            </a:fld>
            <a:endParaRPr lang="en-US" sz="1200">
              <a:latin typeface="Tahoma" charset="0"/>
            </a:endParaRPr>
          </a:p>
        </p:txBody>
      </p:sp>
      <p:sp>
        <p:nvSpPr>
          <p:cNvPr id="43010" name="Rectangle 7"/>
          <p:cNvSpPr txBox="1">
            <a:spLocks noGrp="1" noChangeArrowheads="1"/>
          </p:cNvSpPr>
          <p:nvPr/>
        </p:nvSpPr>
        <p:spPr bwMode="auto">
          <a:xfrm>
            <a:off x="3886200" y="8687039"/>
            <a:ext cx="2971800" cy="456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algn="r"/>
            <a:fld id="{4810DAD0-E69C-9B48-84B8-108E5AE2EA45}" type="slidenum">
              <a:rPr lang="en-US" sz="1200">
                <a:latin typeface="Tahoma" charset="0"/>
              </a:rPr>
              <a:pPr algn="r"/>
              <a:t>5</a:t>
            </a:fld>
            <a:endParaRPr lang="en-US" sz="1200">
              <a:latin typeface="Tahoma" charset="0"/>
            </a:endParaRPr>
          </a:p>
        </p:txBody>
      </p:sp>
      <p:sp>
        <p:nvSpPr>
          <p:cNvPr id="43011" name="Rectangle 2"/>
          <p:cNvSpPr>
            <a:spLocks noChangeArrowheads="1" noTextEdit="1"/>
          </p:cNvSpPr>
          <p:nvPr>
            <p:ph type="sldImg"/>
          </p:nvPr>
        </p:nvSpPr>
        <p:spPr>
          <a:solidFill>
            <a:srgbClr val="FFFFFF"/>
          </a:solidFill>
          <a:ln/>
        </p:spPr>
      </p:sp>
      <p:sp>
        <p:nvSpPr>
          <p:cNvPr id="43012"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pPr eaLnBrk="1" hangingPunct="1"/>
            <a:endParaRPr lang="en-US">
              <a:latin typeface="Arial"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9C7BDB-399C-004C-8CE9-439F73E7F043}" type="datetimeFigureOut">
              <a:rPr lang="en-US" smtClean="0"/>
              <a:t>5/9/17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73257-3C21-A945-B4A9-D6330DC6CDB2}" type="slidenum">
              <a:rPr lang="en-US" smtClean="0"/>
              <a:t>‹#›</a:t>
            </a:fld>
            <a:endParaRPr lang="en-US"/>
          </a:p>
        </p:txBody>
      </p:sp>
    </p:spTree>
    <p:extLst>
      <p:ext uri="{BB962C8B-B14F-4D97-AF65-F5344CB8AC3E}">
        <p14:creationId xmlns:p14="http://schemas.microsoft.com/office/powerpoint/2010/main" val="1042295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9C7BDB-399C-004C-8CE9-439F73E7F043}" type="datetimeFigureOut">
              <a:rPr lang="en-US" smtClean="0"/>
              <a:t>5/9/17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73257-3C21-A945-B4A9-D6330DC6CDB2}" type="slidenum">
              <a:rPr lang="en-US" smtClean="0"/>
              <a:t>‹#›</a:t>
            </a:fld>
            <a:endParaRPr lang="en-US"/>
          </a:p>
        </p:txBody>
      </p:sp>
    </p:spTree>
    <p:extLst>
      <p:ext uri="{BB962C8B-B14F-4D97-AF65-F5344CB8AC3E}">
        <p14:creationId xmlns:p14="http://schemas.microsoft.com/office/powerpoint/2010/main" val="3863764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9C7BDB-399C-004C-8CE9-439F73E7F043}" type="datetimeFigureOut">
              <a:rPr lang="en-US" smtClean="0"/>
              <a:t>5/9/17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73257-3C21-A945-B4A9-D6330DC6CDB2}" type="slidenum">
              <a:rPr lang="en-US" smtClean="0"/>
              <a:t>‹#›</a:t>
            </a:fld>
            <a:endParaRPr lang="en-US"/>
          </a:p>
        </p:txBody>
      </p:sp>
    </p:spTree>
    <p:extLst>
      <p:ext uri="{BB962C8B-B14F-4D97-AF65-F5344CB8AC3E}">
        <p14:creationId xmlns:p14="http://schemas.microsoft.com/office/powerpoint/2010/main" val="2494024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9C7BDB-399C-004C-8CE9-439F73E7F043}" type="datetimeFigureOut">
              <a:rPr lang="en-US" smtClean="0"/>
              <a:t>5/9/17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73257-3C21-A945-B4A9-D6330DC6CDB2}" type="slidenum">
              <a:rPr lang="en-US" smtClean="0"/>
              <a:t>‹#›</a:t>
            </a:fld>
            <a:endParaRPr lang="en-US"/>
          </a:p>
        </p:txBody>
      </p:sp>
    </p:spTree>
    <p:extLst>
      <p:ext uri="{BB962C8B-B14F-4D97-AF65-F5344CB8AC3E}">
        <p14:creationId xmlns:p14="http://schemas.microsoft.com/office/powerpoint/2010/main" val="3282673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9C7BDB-399C-004C-8CE9-439F73E7F043}" type="datetimeFigureOut">
              <a:rPr lang="en-US" smtClean="0"/>
              <a:t>5/9/17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73257-3C21-A945-B4A9-D6330DC6CDB2}" type="slidenum">
              <a:rPr lang="en-US" smtClean="0"/>
              <a:t>‹#›</a:t>
            </a:fld>
            <a:endParaRPr lang="en-US"/>
          </a:p>
        </p:txBody>
      </p:sp>
    </p:spTree>
    <p:extLst>
      <p:ext uri="{BB962C8B-B14F-4D97-AF65-F5344CB8AC3E}">
        <p14:creationId xmlns:p14="http://schemas.microsoft.com/office/powerpoint/2010/main" val="331614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9C7BDB-399C-004C-8CE9-439F73E7F043}" type="datetimeFigureOut">
              <a:rPr lang="en-US" smtClean="0"/>
              <a:t>5/9/17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073257-3C21-A945-B4A9-D6330DC6CDB2}" type="slidenum">
              <a:rPr lang="en-US" smtClean="0"/>
              <a:t>‹#›</a:t>
            </a:fld>
            <a:endParaRPr lang="en-US"/>
          </a:p>
        </p:txBody>
      </p:sp>
    </p:spTree>
    <p:extLst>
      <p:ext uri="{BB962C8B-B14F-4D97-AF65-F5344CB8AC3E}">
        <p14:creationId xmlns:p14="http://schemas.microsoft.com/office/powerpoint/2010/main" val="1565601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9C7BDB-399C-004C-8CE9-439F73E7F043}" type="datetimeFigureOut">
              <a:rPr lang="en-US" smtClean="0"/>
              <a:t>5/9/17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073257-3C21-A945-B4A9-D6330DC6CDB2}" type="slidenum">
              <a:rPr lang="en-US" smtClean="0"/>
              <a:t>‹#›</a:t>
            </a:fld>
            <a:endParaRPr lang="en-US"/>
          </a:p>
        </p:txBody>
      </p:sp>
    </p:spTree>
    <p:extLst>
      <p:ext uri="{BB962C8B-B14F-4D97-AF65-F5344CB8AC3E}">
        <p14:creationId xmlns:p14="http://schemas.microsoft.com/office/powerpoint/2010/main" val="103275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9C7BDB-399C-004C-8CE9-439F73E7F043}" type="datetimeFigureOut">
              <a:rPr lang="en-US" smtClean="0"/>
              <a:t>5/9/17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073257-3C21-A945-B4A9-D6330DC6CDB2}" type="slidenum">
              <a:rPr lang="en-US" smtClean="0"/>
              <a:t>‹#›</a:t>
            </a:fld>
            <a:endParaRPr lang="en-US"/>
          </a:p>
        </p:txBody>
      </p:sp>
    </p:spTree>
    <p:extLst>
      <p:ext uri="{BB962C8B-B14F-4D97-AF65-F5344CB8AC3E}">
        <p14:creationId xmlns:p14="http://schemas.microsoft.com/office/powerpoint/2010/main" val="1423112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9C7BDB-399C-004C-8CE9-439F73E7F043}" type="datetimeFigureOut">
              <a:rPr lang="en-US" smtClean="0"/>
              <a:t>5/9/17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073257-3C21-A945-B4A9-D6330DC6CDB2}" type="slidenum">
              <a:rPr lang="en-US" smtClean="0"/>
              <a:t>‹#›</a:t>
            </a:fld>
            <a:endParaRPr lang="en-US"/>
          </a:p>
        </p:txBody>
      </p:sp>
    </p:spTree>
    <p:extLst>
      <p:ext uri="{BB962C8B-B14F-4D97-AF65-F5344CB8AC3E}">
        <p14:creationId xmlns:p14="http://schemas.microsoft.com/office/powerpoint/2010/main" val="2707450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9C7BDB-399C-004C-8CE9-439F73E7F043}" type="datetimeFigureOut">
              <a:rPr lang="en-US" smtClean="0"/>
              <a:t>5/9/17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073257-3C21-A945-B4A9-D6330DC6CDB2}" type="slidenum">
              <a:rPr lang="en-US" smtClean="0"/>
              <a:t>‹#›</a:t>
            </a:fld>
            <a:endParaRPr lang="en-US"/>
          </a:p>
        </p:txBody>
      </p:sp>
    </p:spTree>
    <p:extLst>
      <p:ext uri="{BB962C8B-B14F-4D97-AF65-F5344CB8AC3E}">
        <p14:creationId xmlns:p14="http://schemas.microsoft.com/office/powerpoint/2010/main" val="1295616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9C7BDB-399C-004C-8CE9-439F73E7F043}" type="datetimeFigureOut">
              <a:rPr lang="en-US" smtClean="0"/>
              <a:t>5/9/17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073257-3C21-A945-B4A9-D6330DC6CDB2}" type="slidenum">
              <a:rPr lang="en-US" smtClean="0"/>
              <a:t>‹#›</a:t>
            </a:fld>
            <a:endParaRPr lang="en-US"/>
          </a:p>
        </p:txBody>
      </p:sp>
    </p:spTree>
    <p:extLst>
      <p:ext uri="{BB962C8B-B14F-4D97-AF65-F5344CB8AC3E}">
        <p14:creationId xmlns:p14="http://schemas.microsoft.com/office/powerpoint/2010/main" val="418749715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9C7BDB-399C-004C-8CE9-439F73E7F043}" type="datetimeFigureOut">
              <a:rPr lang="en-US" smtClean="0"/>
              <a:t>5/9/17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073257-3C21-A945-B4A9-D6330DC6CDB2}" type="slidenum">
              <a:rPr lang="en-US" smtClean="0"/>
              <a:t>‹#›</a:t>
            </a:fld>
            <a:endParaRPr lang="en-US"/>
          </a:p>
        </p:txBody>
      </p:sp>
    </p:spTree>
    <p:extLst>
      <p:ext uri="{BB962C8B-B14F-4D97-AF65-F5344CB8AC3E}">
        <p14:creationId xmlns:p14="http://schemas.microsoft.com/office/powerpoint/2010/main" val="1362974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tags" Target="../tags/tag2.xml"/><Relationship Id="rId4" Type="http://schemas.openxmlformats.org/officeDocument/2006/relationships/tags" Target="../tags/tag3.xml"/><Relationship Id="rId5" Type="http://schemas.openxmlformats.org/officeDocument/2006/relationships/tags" Target="../tags/tag4.xml"/><Relationship Id="rId6" Type="http://schemas.openxmlformats.org/officeDocument/2006/relationships/tags" Target="../tags/tag5.xml"/><Relationship Id="rId7" Type="http://schemas.openxmlformats.org/officeDocument/2006/relationships/slideLayout" Target="../slideLayouts/slideLayout6.xml"/><Relationship Id="rId8" Type="http://schemas.openxmlformats.org/officeDocument/2006/relationships/notesSlide" Target="../notesSlides/notesSlide2.xml"/><Relationship Id="rId9" Type="http://schemas.openxmlformats.org/officeDocument/2006/relationships/oleObject" Target="../embeddings/oleObject1.bin"/><Relationship Id="rId10" Type="http://schemas.openxmlformats.org/officeDocument/2006/relationships/image" Target="../media/image3.emf"/><Relationship Id="rId11" Type="http://schemas.openxmlformats.org/officeDocument/2006/relationships/comments" Target="../comments/comment1.xml"/><Relationship Id="rId1" Type="http://schemas.openxmlformats.org/officeDocument/2006/relationships/vmlDrawing" Target="../drawings/vmlDrawing1.vml"/><Relationship Id="rId2"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tags" Target="../tags/tag8.xml"/><Relationship Id="rId4" Type="http://schemas.openxmlformats.org/officeDocument/2006/relationships/tags" Target="../tags/tag9.xml"/><Relationship Id="rId5" Type="http://schemas.openxmlformats.org/officeDocument/2006/relationships/tags" Target="../tags/tag10.xml"/><Relationship Id="rId6" Type="http://schemas.openxmlformats.org/officeDocument/2006/relationships/slideLayout" Target="../slideLayouts/slideLayout2.xml"/><Relationship Id="rId7" Type="http://schemas.openxmlformats.org/officeDocument/2006/relationships/notesSlide" Target="../notesSlides/notesSlide3.xml"/><Relationship Id="rId8" Type="http://schemas.openxmlformats.org/officeDocument/2006/relationships/comments" Target="../comments/comment2.xml"/><Relationship Id="rId1" Type="http://schemas.openxmlformats.org/officeDocument/2006/relationships/tags" Target="../tags/tag6.xml"/><Relationship Id="rId2" Type="http://schemas.openxmlformats.org/officeDocument/2006/relationships/tags" Target="../tags/tag7.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xml"/><Relationship Id="rId4" Type="http://schemas.openxmlformats.org/officeDocument/2006/relationships/notesSlide" Target="../notesSlides/notesSlide4.xml"/><Relationship Id="rId5" Type="http://schemas.openxmlformats.org/officeDocument/2006/relationships/oleObject" Target="../embeddings/oleObject2.bin"/><Relationship Id="rId6" Type="http://schemas.openxmlformats.org/officeDocument/2006/relationships/image" Target="../media/image4.emf"/><Relationship Id="rId7" Type="http://schemas.openxmlformats.org/officeDocument/2006/relationships/comments" Target="../comments/comment3.xml"/><Relationship Id="rId1" Type="http://schemas.openxmlformats.org/officeDocument/2006/relationships/vmlDrawing" Target="../drawings/vmlDrawing2.vml"/><Relationship Id="rId2" Type="http://schemas.openxmlformats.org/officeDocument/2006/relationships/tags" Target="../tags/tag11.xml"/></Relationships>
</file>

<file path=ppt/slides/_rels/slide5.xml.rels><?xml version="1.0" encoding="UTF-8" standalone="yes"?>
<Relationships xmlns="http://schemas.openxmlformats.org/package/2006/relationships"><Relationship Id="rId3" Type="http://schemas.openxmlformats.org/officeDocument/2006/relationships/hyperlink" Target="http://www.perc.net/" TargetMode="External"/><Relationship Id="rId4" Type="http://schemas.openxmlformats.org/officeDocument/2006/relationships/image" Target="../media/image5.png"/><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BottomPlaceholder"/>
          <p:cNvSpPr>
            <a:spLocks noChangeArrowheads="1"/>
          </p:cNvSpPr>
          <p:nvPr/>
        </p:nvSpPr>
        <p:spPr bwMode="auto">
          <a:xfrm>
            <a:off x="0" y="2285784"/>
            <a:ext cx="2238620" cy="4575780"/>
          </a:xfrm>
          <a:prstGeom prst="rect">
            <a:avLst/>
          </a:prstGeom>
          <a:solidFill>
            <a:srgbClr val="0065CC"/>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3296" tIns="46648" rIns="93296" bIns="46648" anchor="ctr"/>
          <a:lstStyle/>
          <a:p>
            <a:endParaRPr lang="en-US">
              <a:latin typeface="+mn-lt"/>
            </a:endParaRPr>
          </a:p>
        </p:txBody>
      </p:sp>
      <p:sp>
        <p:nvSpPr>
          <p:cNvPr id="11" name="TitleTopPlaceholder"/>
          <p:cNvSpPr>
            <a:spLocks noChangeArrowheads="1"/>
          </p:cNvSpPr>
          <p:nvPr/>
        </p:nvSpPr>
        <p:spPr bwMode="auto">
          <a:xfrm>
            <a:off x="0" y="1944"/>
            <a:ext cx="2238620" cy="2283840"/>
          </a:xfrm>
          <a:prstGeom prst="rect">
            <a:avLst/>
          </a:prstGeom>
          <a:solidFill>
            <a:srgbClr val="91AFFF"/>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3296" tIns="46648" rIns="93296" bIns="46648" anchor="ctr"/>
          <a:lstStyle/>
          <a:p>
            <a:endParaRPr lang="en-US">
              <a:latin typeface="+mn-lt"/>
            </a:endParaRPr>
          </a:p>
        </p:txBody>
      </p:sp>
      <p:sp>
        <p:nvSpPr>
          <p:cNvPr id="3074" name="Rectangle 54"/>
          <p:cNvSpPr>
            <a:spLocks noGrp="1" noChangeArrowheads="1"/>
          </p:cNvSpPr>
          <p:nvPr>
            <p:ph type="ctrTitle"/>
          </p:nvPr>
        </p:nvSpPr>
        <p:spPr>
          <a:xfrm>
            <a:off x="1990402" y="1874914"/>
            <a:ext cx="7150359" cy="502445"/>
          </a:xfrm>
        </p:spPr>
        <p:txBody>
          <a:bodyPr>
            <a:noAutofit/>
          </a:bodyPr>
          <a:lstStyle/>
          <a:p>
            <a:pPr eaLnBrk="1" hangingPunct="1"/>
            <a:r>
              <a:rPr lang="en-GB" sz="3200" b="1" dirty="0" smtClean="0"/>
              <a:t>APEC Seminar on Cross-Border </a:t>
            </a:r>
            <a:br>
              <a:rPr lang="en-GB" sz="3200" b="1" dirty="0" smtClean="0"/>
            </a:br>
            <a:r>
              <a:rPr lang="en-GB" sz="3200" b="1" dirty="0" smtClean="0"/>
              <a:t>Credit Information Exchange</a:t>
            </a:r>
            <a:br>
              <a:rPr lang="en-GB" sz="3200" b="1" dirty="0" smtClean="0"/>
            </a:br>
            <a:r>
              <a:rPr lang="en-GB" sz="3200" b="1" dirty="0" smtClean="0"/>
              <a:t/>
            </a:r>
            <a:br>
              <a:rPr lang="en-GB" sz="3200" b="1" dirty="0" smtClean="0"/>
            </a:br>
            <a:r>
              <a:rPr lang="en-GB" sz="2800" i="1" dirty="0" smtClean="0"/>
              <a:t>Session IV: Moving Forward</a:t>
            </a:r>
            <a:endParaRPr lang="en-US" sz="2800" i="1" dirty="0"/>
          </a:p>
        </p:txBody>
      </p:sp>
      <p:sp>
        <p:nvSpPr>
          <p:cNvPr id="3079" name="McK Date"/>
          <p:cNvSpPr txBox="1">
            <a:spLocks noChangeArrowheads="1"/>
          </p:cNvSpPr>
          <p:nvPr/>
        </p:nvSpPr>
        <p:spPr bwMode="auto">
          <a:xfrm>
            <a:off x="2693795" y="5304665"/>
            <a:ext cx="503608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r>
              <a:rPr lang="en-GB" sz="1400" dirty="0">
                <a:latin typeface="+mn-lt"/>
              </a:rPr>
              <a:t>1</a:t>
            </a:r>
            <a:r>
              <a:rPr lang="en-GB" sz="1400" dirty="0" smtClean="0">
                <a:latin typeface="+mn-lt"/>
              </a:rPr>
              <a:t>6 May 2017</a:t>
            </a:r>
            <a:endParaRPr lang="en-US" sz="1400" dirty="0">
              <a:latin typeface="+mn-lt"/>
            </a:endParaRPr>
          </a:p>
        </p:txBody>
      </p:sp>
      <p:sp>
        <p:nvSpPr>
          <p:cNvPr id="3080" name="McK Document type"/>
          <p:cNvSpPr txBox="1">
            <a:spLocks noChangeArrowheads="1"/>
          </p:cNvSpPr>
          <p:nvPr/>
        </p:nvSpPr>
        <p:spPr bwMode="auto">
          <a:xfrm>
            <a:off x="2693794" y="4943436"/>
            <a:ext cx="503608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r>
              <a:rPr lang="en-GB" sz="2000" b="1" dirty="0" err="1" smtClean="0">
                <a:latin typeface="+mn-lt"/>
              </a:rPr>
              <a:t>Ninh</a:t>
            </a:r>
            <a:r>
              <a:rPr lang="en-GB" sz="2000" b="1" dirty="0" smtClean="0">
                <a:latin typeface="+mn-lt"/>
              </a:rPr>
              <a:t> </a:t>
            </a:r>
            <a:r>
              <a:rPr lang="en-GB" sz="2000" b="1" dirty="0" err="1" smtClean="0">
                <a:latin typeface="+mn-lt"/>
              </a:rPr>
              <a:t>Binh</a:t>
            </a:r>
            <a:r>
              <a:rPr lang="en-GB" sz="2000" b="1" dirty="0" smtClean="0">
                <a:latin typeface="+mn-lt"/>
              </a:rPr>
              <a:t>, Vietnam</a:t>
            </a:r>
            <a:endParaRPr lang="en-US" sz="2000" b="1" dirty="0">
              <a:latin typeface="+mn-lt"/>
            </a:endParaRPr>
          </a:p>
        </p:txBody>
      </p:sp>
      <p:sp>
        <p:nvSpPr>
          <p:cNvPr id="3081" name="McK Disclaimer"/>
          <p:cNvSpPr>
            <a:spLocks noChangeArrowheads="1"/>
          </p:cNvSpPr>
          <p:nvPr/>
        </p:nvSpPr>
        <p:spPr bwMode="auto">
          <a:xfrm>
            <a:off x="2693794" y="6015733"/>
            <a:ext cx="5224957" cy="24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defTabSz="821202" eaLnBrk="0" hangingPunct="0"/>
            <a:r>
              <a:rPr lang="en-US" sz="800" dirty="0"/>
              <a:t>CONFIDENTIAL AND PROPRIETARY</a:t>
            </a:r>
          </a:p>
          <a:p>
            <a:pPr defTabSz="821202" eaLnBrk="0" hangingPunct="0"/>
            <a:r>
              <a:rPr lang="en-US" sz="800" dirty="0"/>
              <a:t>Any use of this material without specific permission of </a:t>
            </a:r>
            <a:r>
              <a:rPr lang="en-US" sz="800" dirty="0" smtClean="0"/>
              <a:t>PERC </a:t>
            </a:r>
            <a:r>
              <a:rPr lang="en-US" sz="800" dirty="0"/>
              <a:t>is strictly prohibited</a:t>
            </a:r>
          </a:p>
        </p:txBody>
      </p:sp>
      <p:sp>
        <p:nvSpPr>
          <p:cNvPr id="9" name="Rectangle 37"/>
          <p:cNvSpPr>
            <a:spLocks noChangeArrowheads="1"/>
          </p:cNvSpPr>
          <p:nvPr/>
        </p:nvSpPr>
        <p:spPr bwMode="auto">
          <a:xfrm>
            <a:off x="1" y="1"/>
            <a:ext cx="9140760" cy="6858000"/>
          </a:xfrm>
          <a:prstGeom prst="rect">
            <a:avLst/>
          </a:prstGeom>
          <a:noFill/>
          <a:ln w="317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3296" tIns="46648" rIns="93296" bIns="46648" anchor="ctr"/>
          <a:lstStyle/>
          <a:p>
            <a:endParaRPr lang="en-US">
              <a:latin typeface="+mn-lt"/>
            </a:endParaRPr>
          </a:p>
        </p:txBody>
      </p:sp>
      <p:pic>
        <p:nvPicPr>
          <p:cNvPr id="12" name="Picture 14" descr="APCC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92519" y="3310765"/>
            <a:ext cx="2908300" cy="199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 descr="new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50069"/>
            <a:ext cx="2238619" cy="110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709163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ext uri="{D42A27DB-BD31-4B8C-83A1-F6EECF244321}">
                <p14:modId xmlns:p14="http://schemas.microsoft.com/office/powerpoint/2010/main" val="767537919"/>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1053" name="think-cell Slide" r:id="rId9" imgW="500" imgH="417" progId="TCLayout.ActiveDocument.1">
                  <p:embed/>
                </p:oleObj>
              </mc:Choice>
              <mc:Fallback>
                <p:oleObj name="think-cell Slide" r:id="rId9" imgW="500" imgH="417" progId="TCLayout.ActiveDocument.1">
                  <p:embed/>
                  <p:pic>
                    <p:nvPicPr>
                      <p:cNvPr id="0" name=""/>
                      <p:cNvPicPr/>
                      <p:nvPr/>
                    </p:nvPicPr>
                    <p:blipFill>
                      <a:blip r:embed="rId10"/>
                      <a:stretch>
                        <a:fillRect/>
                      </a:stretch>
                    </p:blipFill>
                    <p:spPr>
                      <a:xfrm>
                        <a:off x="0" y="0"/>
                        <a:ext cx="161984" cy="161974"/>
                      </a:xfrm>
                      <a:prstGeom prst="rect">
                        <a:avLst/>
                      </a:prstGeom>
                    </p:spPr>
                  </p:pic>
                </p:oleObj>
              </mc:Fallback>
            </mc:AlternateContent>
          </a:graphicData>
        </a:graphic>
      </p:graphicFrame>
      <p:sp>
        <p:nvSpPr>
          <p:cNvPr id="3" name="Rectangle 2" hidden="1"/>
          <p:cNvSpPr/>
          <p:nvPr>
            <p:custDataLst>
              <p:tags r:id="rId3"/>
            </p:custDataLst>
          </p:nvPr>
        </p:nvSpPr>
        <p:spPr bwMode="auto">
          <a:xfrm>
            <a:off x="0" y="0"/>
            <a:ext cx="161984" cy="161974"/>
          </a:xfrm>
          <a:prstGeom prst="rect">
            <a:avLst/>
          </a:prstGeom>
          <a:solidFill>
            <a:schemeClr val="accent1"/>
          </a:solidFill>
          <a:ln w="9525"/>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b="1">
              <a:latin typeface="Arial" panose="020B0604020202020204" pitchFamily="34" charset="0"/>
              <a:ea typeface="ＭＳ Ｐゴシック" panose="020B0600070205080204" pitchFamily="34" charset="-128"/>
              <a:sym typeface="Arial" panose="020B0604020202020204" pitchFamily="34" charset="0"/>
            </a:endParaRPr>
          </a:p>
        </p:txBody>
      </p:sp>
      <p:sp>
        <p:nvSpPr>
          <p:cNvPr id="14" name="TitleBottomPlaceholder"/>
          <p:cNvSpPr>
            <a:spLocks noChangeArrowheads="1"/>
          </p:cNvSpPr>
          <p:nvPr/>
        </p:nvSpPr>
        <p:spPr bwMode="auto">
          <a:xfrm>
            <a:off x="0" y="2285784"/>
            <a:ext cx="2238620" cy="4575780"/>
          </a:xfrm>
          <a:prstGeom prst="rect">
            <a:avLst/>
          </a:prstGeom>
          <a:solidFill>
            <a:srgbClr val="0065CC"/>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3296" tIns="46648" rIns="93296" bIns="46648" anchor="ctr"/>
          <a:lstStyle/>
          <a:p>
            <a:endParaRPr lang="en-US">
              <a:latin typeface="+mn-lt"/>
            </a:endParaRPr>
          </a:p>
        </p:txBody>
      </p:sp>
      <p:sp>
        <p:nvSpPr>
          <p:cNvPr id="16" name="TitleTopPlaceholder"/>
          <p:cNvSpPr>
            <a:spLocks noChangeArrowheads="1"/>
          </p:cNvSpPr>
          <p:nvPr/>
        </p:nvSpPr>
        <p:spPr bwMode="auto">
          <a:xfrm>
            <a:off x="0" y="1944"/>
            <a:ext cx="2238620" cy="2283840"/>
          </a:xfrm>
          <a:prstGeom prst="rect">
            <a:avLst/>
          </a:prstGeom>
          <a:solidFill>
            <a:srgbClr val="91AFFF"/>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3296" tIns="46648" rIns="93296" bIns="46648" anchor="ctr"/>
          <a:lstStyle/>
          <a:p>
            <a:endParaRPr lang="en-US">
              <a:latin typeface="+mn-lt"/>
            </a:endParaRPr>
          </a:p>
        </p:txBody>
      </p:sp>
      <p:sp>
        <p:nvSpPr>
          <p:cNvPr id="2" name="Title 1"/>
          <p:cNvSpPr>
            <a:spLocks noGrp="1"/>
          </p:cNvSpPr>
          <p:nvPr>
            <p:ph type="title"/>
          </p:nvPr>
        </p:nvSpPr>
        <p:spPr>
          <a:xfrm>
            <a:off x="2584488" y="-694"/>
            <a:ext cx="6307270" cy="769441"/>
          </a:xfrm>
        </p:spPr>
        <p:txBody>
          <a:bodyPr wrap="square">
            <a:spAutoFit/>
          </a:bodyPr>
          <a:lstStyle/>
          <a:p>
            <a:r>
              <a:rPr lang="en-US" smtClean="0"/>
              <a:t>Contents</a:t>
            </a:r>
            <a:endParaRPr lang="en-US"/>
          </a:p>
        </p:txBody>
      </p:sp>
      <p:sp>
        <p:nvSpPr>
          <p:cNvPr id="5" name="Rectangle 37"/>
          <p:cNvSpPr>
            <a:spLocks noChangeArrowheads="1"/>
          </p:cNvSpPr>
          <p:nvPr/>
        </p:nvSpPr>
        <p:spPr bwMode="auto">
          <a:xfrm>
            <a:off x="1" y="1"/>
            <a:ext cx="9140760" cy="6858000"/>
          </a:xfrm>
          <a:prstGeom prst="rect">
            <a:avLst/>
          </a:prstGeom>
          <a:noFill/>
          <a:ln w="317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3296" tIns="46648" rIns="93296" bIns="46648" anchor="ctr"/>
          <a:lstStyle/>
          <a:p>
            <a:endParaRPr lang="en-US">
              <a:latin typeface="+mn-lt"/>
            </a:endParaRPr>
          </a:p>
        </p:txBody>
      </p:sp>
      <p:sp>
        <p:nvSpPr>
          <p:cNvPr id="13" name="Rectangle 12">
            <a:hlinkClick r:id="" action="ppaction://noaction"/>
          </p:cNvPr>
          <p:cNvSpPr>
            <a:spLocks noGrp="1" noChangeArrowheads="1"/>
          </p:cNvSpPr>
          <p:nvPr>
            <p:custDataLst>
              <p:tags r:id="rId4"/>
            </p:custDataLst>
          </p:nvPr>
        </p:nvSpPr>
        <p:spPr bwMode="gray">
          <a:xfrm>
            <a:off x="2594985" y="2906631"/>
            <a:ext cx="3118068" cy="41627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607" tIns="84226" rIns="0" bIns="82607" numCol="1" anchor="ctr" anchorCtr="0" compatLnSpc="1">
            <a:prstTxWarp prst="textNoShape">
              <a:avLst/>
            </a:prstTxWarp>
            <a:noAutofit/>
          </a:bodyPr>
          <a:lstStyle>
            <a:lvl1pPr marL="0" indent="0"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lvl="1"/>
            <a:r>
              <a:rPr lang="en-US" b="1" dirty="0">
                <a:solidFill>
                  <a:schemeClr val="accent4"/>
                </a:solidFill>
              </a:rPr>
              <a:t>Evolution of CIS within APEC</a:t>
            </a:r>
          </a:p>
          <a:p>
            <a:pPr marL="1587" lvl="1" indent="0">
              <a:buNone/>
            </a:pPr>
            <a:endParaRPr lang="en-US" b="1" dirty="0">
              <a:solidFill>
                <a:schemeClr val="accent4"/>
              </a:solidFill>
            </a:endParaRPr>
          </a:p>
          <a:p>
            <a:pPr lvl="1"/>
            <a:r>
              <a:rPr lang="en-US" b="1" dirty="0" smtClean="0">
                <a:solidFill>
                  <a:schemeClr val="accent4"/>
                </a:solidFill>
              </a:rPr>
              <a:t>Overview </a:t>
            </a:r>
            <a:r>
              <a:rPr lang="en-US" b="1" dirty="0">
                <a:solidFill>
                  <a:schemeClr val="accent4"/>
                </a:solidFill>
              </a:rPr>
              <a:t>Scope of </a:t>
            </a:r>
            <a:r>
              <a:rPr lang="en-US" b="1" dirty="0" smtClean="0">
                <a:solidFill>
                  <a:schemeClr val="accent4"/>
                </a:solidFill>
              </a:rPr>
              <a:t>Work</a:t>
            </a:r>
          </a:p>
          <a:p>
            <a:pPr lvl="1"/>
            <a:endParaRPr lang="en-US" b="1" dirty="0">
              <a:solidFill>
                <a:schemeClr val="accent4"/>
              </a:solidFill>
            </a:endParaRPr>
          </a:p>
        </p:txBody>
      </p:sp>
      <p:sp>
        <p:nvSpPr>
          <p:cNvPr id="15" name="Rectangle 14">
            <a:hlinkClick r:id="" action="ppaction://noaction"/>
          </p:cNvPr>
          <p:cNvSpPr>
            <a:spLocks noGrp="1" noChangeArrowheads="1"/>
          </p:cNvSpPr>
          <p:nvPr>
            <p:custDataLst>
              <p:tags r:id="rId5"/>
            </p:custDataLst>
          </p:nvPr>
        </p:nvSpPr>
        <p:spPr bwMode="gray">
          <a:xfrm>
            <a:off x="2594985" y="3420277"/>
            <a:ext cx="1940569" cy="41465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607" tIns="82607" rIns="0" bIns="82607" numCol="1" anchor="ctr" anchorCtr="0" compatLnSpc="1">
            <a:prstTxWarp prst="textNoShape">
              <a:avLst/>
            </a:prstTxWarp>
            <a:noAutofit/>
          </a:bodyPr>
          <a:lstStyle>
            <a:lvl1pPr marL="0" indent="0"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lvl="1"/>
            <a:r>
              <a:rPr lang="en-US" b="1" dirty="0" smtClean="0">
                <a:solidFill>
                  <a:schemeClr val="accent4"/>
                </a:solidFill>
              </a:rPr>
              <a:t>Baseline Analysis</a:t>
            </a:r>
            <a:endParaRPr lang="en-US" b="1" dirty="0">
              <a:solidFill>
                <a:schemeClr val="accent4"/>
              </a:solidFill>
            </a:endParaRPr>
          </a:p>
        </p:txBody>
      </p:sp>
      <p:sp>
        <p:nvSpPr>
          <p:cNvPr id="22" name="Rectangle 21">
            <a:hlinkClick r:id="" action="ppaction://noaction"/>
          </p:cNvPr>
          <p:cNvSpPr>
            <a:spLocks noGrp="1" noChangeArrowheads="1"/>
          </p:cNvSpPr>
          <p:nvPr>
            <p:custDataLst>
              <p:tags r:id="rId6"/>
            </p:custDataLst>
          </p:nvPr>
        </p:nvSpPr>
        <p:spPr bwMode="gray">
          <a:xfrm>
            <a:off x="2594984" y="3863850"/>
            <a:ext cx="3306439" cy="107571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607" tIns="82607" rIns="0" bIns="84226" numCol="1" anchor="ctr" anchorCtr="0" compatLnSpc="1">
            <a:prstTxWarp prst="textNoShape">
              <a:avLst/>
            </a:prstTxWarp>
            <a:noAutofit/>
          </a:bodyPr>
          <a:lstStyle>
            <a:lvl1pPr marL="0" indent="0" algn="l" defTabSz="895350" rtl="0" eaLnBrk="1" fontAlgn="base" hangingPunct="1">
              <a:spcBef>
                <a:spcPct val="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lvl="1"/>
            <a:r>
              <a:rPr lang="en-US" b="1" dirty="0" smtClean="0">
                <a:solidFill>
                  <a:schemeClr val="accent4"/>
                </a:solidFill>
              </a:rPr>
              <a:t>Data Formats/Data Dictionaries</a:t>
            </a:r>
          </a:p>
          <a:p>
            <a:pPr lvl="1"/>
            <a:endParaRPr lang="en-US" b="1" dirty="0" smtClean="0">
              <a:solidFill>
                <a:schemeClr val="accent4"/>
              </a:solidFill>
            </a:endParaRPr>
          </a:p>
          <a:p>
            <a:pPr lvl="1"/>
            <a:r>
              <a:rPr lang="en-US" b="1" dirty="0" smtClean="0">
                <a:solidFill>
                  <a:schemeClr val="accent4"/>
                </a:solidFill>
              </a:rPr>
              <a:t>Pilots</a:t>
            </a:r>
            <a:endParaRPr lang="en-US" b="1" dirty="0">
              <a:solidFill>
                <a:schemeClr val="accent4"/>
              </a:solidFill>
            </a:endParaRPr>
          </a:p>
        </p:txBody>
      </p:sp>
      <p:sp>
        <p:nvSpPr>
          <p:cNvPr id="7" name="Slide Number Placeholder 6"/>
          <p:cNvSpPr>
            <a:spLocks noGrp="1"/>
          </p:cNvSpPr>
          <p:nvPr>
            <p:ph type="sldNum" sz="quarter" idx="4294967295"/>
          </p:nvPr>
        </p:nvSpPr>
        <p:spPr>
          <a:xfrm>
            <a:off x="8719602" y="6566446"/>
            <a:ext cx="213009" cy="155496"/>
          </a:xfrm>
          <a:prstGeom prst="rect">
            <a:avLst/>
          </a:prstGeom>
        </p:spPr>
        <p:txBody>
          <a:bodyPr lIns="93296" tIns="46648" rIns="93296" bIns="46648"/>
          <a:lstStyle/>
          <a:p>
            <a:fld id="{42C328C1-A84F-4A39-A664-DBA00541A8C6}" type="slidenum">
              <a:rPr lang="en-US" noProof="0" smtClean="0"/>
              <a:pPr/>
              <a:t>2</a:t>
            </a:fld>
            <a:endParaRPr lang="en-US" noProof="0" dirty="0"/>
          </a:p>
        </p:txBody>
      </p:sp>
    </p:spTree>
    <p:extLst>
      <p:ext uri="{BB962C8B-B14F-4D97-AF65-F5344CB8AC3E}">
        <p14:creationId xmlns:p14="http://schemas.microsoft.com/office/powerpoint/2010/main" val="24468483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650" name="Rectangle 2"/>
          <p:cNvSpPr>
            <a:spLocks noGrp="1" noChangeArrowheads="1"/>
          </p:cNvSpPr>
          <p:nvPr>
            <p:ph type="title"/>
          </p:nvPr>
        </p:nvSpPr>
        <p:spPr>
          <a:xfrm>
            <a:off x="121488" y="222035"/>
            <a:ext cx="8794114" cy="298327"/>
          </a:xfrm>
        </p:spPr>
        <p:txBody>
          <a:bodyPr>
            <a:normAutofit fontScale="90000"/>
          </a:bodyPr>
          <a:lstStyle/>
          <a:p>
            <a:r>
              <a:rPr lang="en-US" dirty="0" smtClean="0"/>
              <a:t>Evolution of CIS within APEC</a:t>
            </a:r>
            <a:endParaRPr lang="en-US" dirty="0"/>
          </a:p>
        </p:txBody>
      </p:sp>
      <p:sp>
        <p:nvSpPr>
          <p:cNvPr id="539651" name="Rectangle 3"/>
          <p:cNvSpPr>
            <a:spLocks noGrp="1" noChangeArrowheads="1"/>
          </p:cNvSpPr>
          <p:nvPr>
            <p:ph type="body" idx="4294967295"/>
          </p:nvPr>
        </p:nvSpPr>
        <p:spPr>
          <a:xfrm>
            <a:off x="2339050" y="5162128"/>
            <a:ext cx="6388651" cy="969504"/>
          </a:xfrm>
          <a:noFill/>
          <a:ln/>
        </p:spPr>
        <p:txBody>
          <a:bodyPr>
            <a:normAutofit fontScale="92500" lnSpcReduction="10000"/>
          </a:bodyPr>
          <a:lstStyle/>
          <a:p>
            <a:pPr lvl="1"/>
            <a:r>
              <a:rPr lang="en-US" sz="1100" dirty="0" smtClean="0"/>
              <a:t>Commercial and consumer credit data </a:t>
            </a:r>
            <a:r>
              <a:rPr lang="en-US" sz="1100" dirty="0" err="1" smtClean="0"/>
              <a:t>dictionairies</a:t>
            </a:r>
            <a:r>
              <a:rPr lang="en-US" sz="1100" dirty="0" smtClean="0"/>
              <a:t> advancing</a:t>
            </a:r>
          </a:p>
          <a:p>
            <a:pPr lvl="1"/>
            <a:r>
              <a:rPr lang="en-US" sz="1100" dirty="0" smtClean="0"/>
              <a:t>Baseline analysis begun by PERC/APCC</a:t>
            </a:r>
          </a:p>
          <a:p>
            <a:pPr lvl="1"/>
            <a:r>
              <a:rPr lang="en-US" sz="1100" dirty="0" smtClean="0"/>
              <a:t>2</a:t>
            </a:r>
            <a:r>
              <a:rPr lang="en-US" sz="1100" baseline="30000" dirty="0" smtClean="0"/>
              <a:t>nd</a:t>
            </a:r>
            <a:r>
              <a:rPr lang="en-US" sz="1100" dirty="0" smtClean="0"/>
              <a:t> meeting of Mekong Zone </a:t>
            </a:r>
            <a:r>
              <a:rPr lang="en-US" sz="1100" dirty="0" err="1" smtClean="0"/>
              <a:t>Transborder</a:t>
            </a:r>
            <a:r>
              <a:rPr lang="en-US" sz="1100" dirty="0" smtClean="0"/>
              <a:t> credit data sharing (</a:t>
            </a:r>
            <a:r>
              <a:rPr lang="en-US" sz="1100" dirty="0" err="1" smtClean="0"/>
              <a:t>Ninh</a:t>
            </a:r>
            <a:r>
              <a:rPr lang="en-US" sz="1100" dirty="0" smtClean="0"/>
              <a:t> </a:t>
            </a:r>
            <a:r>
              <a:rPr lang="en-US" sz="1100" dirty="0" err="1" smtClean="0"/>
              <a:t>Binh</a:t>
            </a:r>
            <a:r>
              <a:rPr lang="en-US" sz="1100" dirty="0" smtClean="0"/>
              <a:t>, Vietnam May)</a:t>
            </a:r>
          </a:p>
          <a:p>
            <a:pPr lvl="1"/>
            <a:r>
              <a:rPr lang="en-US" sz="1100" dirty="0" err="1" smtClean="0"/>
              <a:t>FinTech</a:t>
            </a:r>
            <a:r>
              <a:rPr lang="en-US" sz="1100" dirty="0" smtClean="0"/>
              <a:t> credit data solutions featured in APFF </a:t>
            </a:r>
            <a:r>
              <a:rPr lang="en-US" sz="1100" dirty="0" err="1" smtClean="0"/>
              <a:t>FinTech</a:t>
            </a:r>
            <a:r>
              <a:rPr lang="en-US" sz="1100" dirty="0" smtClean="0"/>
              <a:t> event (Manila, July)</a:t>
            </a:r>
          </a:p>
          <a:p>
            <a:pPr lvl="1"/>
            <a:r>
              <a:rPr lang="en-US" sz="1100" dirty="0" smtClean="0"/>
              <a:t>Explore </a:t>
            </a:r>
            <a:r>
              <a:rPr lang="en-US" sz="1100" dirty="0" err="1" smtClean="0"/>
              <a:t>Transborder</a:t>
            </a:r>
            <a:r>
              <a:rPr lang="en-US" sz="1100" dirty="0" smtClean="0"/>
              <a:t> data pilot Oceania (</a:t>
            </a:r>
            <a:r>
              <a:rPr lang="en-US" sz="1100" dirty="0" err="1" smtClean="0"/>
              <a:t>Aus</a:t>
            </a:r>
            <a:r>
              <a:rPr lang="en-US" sz="1100" dirty="0" smtClean="0"/>
              <a:t>, NZ, Pacific islands)</a:t>
            </a:r>
            <a:endParaRPr lang="en-US" sz="1100" dirty="0"/>
          </a:p>
        </p:txBody>
      </p:sp>
      <p:sp>
        <p:nvSpPr>
          <p:cNvPr id="539652" name="Rectangle 4"/>
          <p:cNvSpPr>
            <a:spLocks noGrp="1" noChangeArrowheads="1"/>
          </p:cNvSpPr>
          <p:nvPr>
            <p:ph type="body" idx="4294967295"/>
          </p:nvPr>
        </p:nvSpPr>
        <p:spPr>
          <a:xfrm>
            <a:off x="2339050" y="4140069"/>
            <a:ext cx="6388651" cy="798589"/>
          </a:xfrm>
          <a:noFill/>
          <a:ln/>
        </p:spPr>
        <p:txBody>
          <a:bodyPr>
            <a:normAutofit lnSpcReduction="10000"/>
          </a:bodyPr>
          <a:lstStyle/>
          <a:p>
            <a:pPr lvl="1"/>
            <a:r>
              <a:rPr lang="en-US" sz="1100" dirty="0"/>
              <a:t>FIDN launched via network of steering committees (CIS, STR)</a:t>
            </a:r>
          </a:p>
          <a:p>
            <a:pPr lvl="1"/>
            <a:r>
              <a:rPr lang="en-US" sz="1100" dirty="0" smtClean="0"/>
              <a:t>CIS </a:t>
            </a:r>
            <a:r>
              <a:rPr lang="en-US" sz="1100" dirty="0"/>
              <a:t>Steering Committee inaugural meeting in Tokyo (April</a:t>
            </a:r>
            <a:r>
              <a:rPr lang="en-US" sz="1100" dirty="0" smtClean="0"/>
              <a:t>)</a:t>
            </a:r>
          </a:p>
          <a:p>
            <a:pPr lvl="1"/>
            <a:r>
              <a:rPr lang="en-US" sz="1100" dirty="0" smtClean="0"/>
              <a:t>Mekong Zone </a:t>
            </a:r>
            <a:r>
              <a:rPr lang="en-US" sz="1100" dirty="0" err="1" smtClean="0"/>
              <a:t>Transborder</a:t>
            </a:r>
            <a:r>
              <a:rPr lang="en-US" sz="1100" dirty="0" smtClean="0"/>
              <a:t> credit data sharing in Bangkok (July)</a:t>
            </a:r>
          </a:p>
          <a:p>
            <a:pPr lvl="1"/>
            <a:r>
              <a:rPr lang="en-US" sz="1100" dirty="0" smtClean="0"/>
              <a:t>Draft of consumer credit data dictionary</a:t>
            </a:r>
            <a:endParaRPr lang="en-US" sz="1100" dirty="0"/>
          </a:p>
        </p:txBody>
      </p:sp>
      <p:sp>
        <p:nvSpPr>
          <p:cNvPr id="539653" name="Rectangle 5"/>
          <p:cNvSpPr>
            <a:spLocks noGrp="1" noChangeArrowheads="1"/>
          </p:cNvSpPr>
          <p:nvPr>
            <p:ph type="body" idx="4294967295"/>
          </p:nvPr>
        </p:nvSpPr>
        <p:spPr>
          <a:xfrm>
            <a:off x="2339050" y="3095334"/>
            <a:ext cx="6388651" cy="778626"/>
          </a:xfrm>
          <a:noFill/>
          <a:ln/>
        </p:spPr>
        <p:txBody>
          <a:bodyPr>
            <a:normAutofit lnSpcReduction="10000"/>
          </a:bodyPr>
          <a:lstStyle/>
          <a:p>
            <a:pPr lvl="1"/>
            <a:r>
              <a:rPr lang="en-US" sz="1100" dirty="0" smtClean="0"/>
              <a:t>Cebu </a:t>
            </a:r>
            <a:r>
              <a:rPr lang="en-US" sz="1100" dirty="0"/>
              <a:t>Action Plan(CAP)  approved. 10-year work plan that is centrally focused upon secured transactions registries and CIS development.</a:t>
            </a:r>
          </a:p>
          <a:p>
            <a:pPr lvl="1"/>
            <a:r>
              <a:rPr lang="en-US" sz="1100" dirty="0"/>
              <a:t>FIND established to implement CAP.</a:t>
            </a:r>
          </a:p>
          <a:p>
            <a:pPr lvl="1"/>
            <a:r>
              <a:rPr lang="en-US" sz="1100" dirty="0"/>
              <a:t>ABAC set up FIND Steering Committee comprised of “</a:t>
            </a:r>
            <a:r>
              <a:rPr lang="en-US" sz="1100" dirty="0" err="1"/>
              <a:t>sherpahs</a:t>
            </a:r>
            <a:r>
              <a:rPr lang="en-US" sz="1100" dirty="0"/>
              <a:t>”</a:t>
            </a:r>
          </a:p>
          <a:p>
            <a:pPr lvl="1"/>
            <a:endParaRPr lang="en-US" sz="1100" dirty="0"/>
          </a:p>
        </p:txBody>
      </p:sp>
      <p:sp>
        <p:nvSpPr>
          <p:cNvPr id="539654" name="Rectangle 6"/>
          <p:cNvSpPr>
            <a:spLocks noGrp="1" noChangeArrowheads="1"/>
          </p:cNvSpPr>
          <p:nvPr>
            <p:ph type="body" idx="4294967295"/>
          </p:nvPr>
        </p:nvSpPr>
        <p:spPr>
          <a:xfrm>
            <a:off x="2339050" y="2073274"/>
            <a:ext cx="6388651" cy="748816"/>
          </a:xfrm>
          <a:noFill/>
          <a:ln/>
        </p:spPr>
        <p:txBody>
          <a:bodyPr>
            <a:normAutofit fontScale="92500" lnSpcReduction="10000"/>
          </a:bodyPr>
          <a:lstStyle/>
          <a:p>
            <a:pPr lvl="1"/>
            <a:r>
              <a:rPr lang="en-US" sz="1100" dirty="0" smtClean="0"/>
              <a:t>Regional guidelines for CIS approved by APEC</a:t>
            </a:r>
          </a:p>
          <a:p>
            <a:pPr lvl="1"/>
            <a:r>
              <a:rPr lang="en-US" sz="1100" dirty="0" smtClean="0"/>
              <a:t>Key elements include: full-file reporting; comprehensive (including non-financial) reporting; and the use of private credit bureaus.</a:t>
            </a:r>
          </a:p>
          <a:p>
            <a:pPr lvl="1"/>
            <a:r>
              <a:rPr lang="en-US" sz="1100" dirty="0"/>
              <a:t>Responding to challenges from 2008 financial crisis, ABAC launched Asia-Pacific Financial Forum (APFF</a:t>
            </a:r>
            <a:r>
              <a:rPr lang="en-US" sz="1100" dirty="0" smtClean="0"/>
              <a:t>)</a:t>
            </a:r>
            <a:r>
              <a:rPr lang="en-US" sz="1100" dirty="0"/>
              <a:t>.</a:t>
            </a:r>
          </a:p>
        </p:txBody>
      </p:sp>
      <p:sp>
        <p:nvSpPr>
          <p:cNvPr id="539655" name="Rectangle 7"/>
          <p:cNvSpPr>
            <a:spLocks noGrp="1" noChangeArrowheads="1"/>
          </p:cNvSpPr>
          <p:nvPr>
            <p:ph type="body" idx="4294967295"/>
          </p:nvPr>
        </p:nvSpPr>
        <p:spPr>
          <a:xfrm>
            <a:off x="2339050" y="1049595"/>
            <a:ext cx="6388651" cy="771936"/>
          </a:xfrm>
          <a:noFill/>
          <a:ln/>
        </p:spPr>
        <p:txBody>
          <a:bodyPr>
            <a:normAutofit/>
          </a:bodyPr>
          <a:lstStyle/>
          <a:p>
            <a:pPr lvl="1"/>
            <a:r>
              <a:rPr lang="en-US" sz="1100" dirty="0" smtClean="0"/>
              <a:t>APCC Introduces issue to APEC via ABAC</a:t>
            </a:r>
          </a:p>
          <a:p>
            <a:pPr lvl="1"/>
            <a:r>
              <a:rPr lang="en-US" sz="1100" dirty="0" smtClean="0"/>
              <a:t>APCC works with PBOC on credit reporting policy</a:t>
            </a:r>
          </a:p>
          <a:p>
            <a:pPr lvl="1"/>
            <a:r>
              <a:rPr lang="en-US" sz="1100" dirty="0" smtClean="0"/>
              <a:t>APCC engaged to promote reform in Australia, New Zealand, Japan</a:t>
            </a:r>
            <a:endParaRPr lang="en-US" sz="1100" dirty="0"/>
          </a:p>
        </p:txBody>
      </p:sp>
      <p:sp>
        <p:nvSpPr>
          <p:cNvPr id="539656" name="AutoShape 8"/>
          <p:cNvSpPr>
            <a:spLocks noChangeArrowheads="1"/>
          </p:cNvSpPr>
          <p:nvPr/>
        </p:nvSpPr>
        <p:spPr bwMode="auto">
          <a:xfrm rot="5400000">
            <a:off x="555640" y="677001"/>
            <a:ext cx="1195372" cy="1814221"/>
          </a:xfrm>
          <a:prstGeom prst="homePlate">
            <a:avLst>
              <a:gd name="adj" fmla="val 25000"/>
            </a:avLst>
          </a:prstGeom>
          <a:solidFill>
            <a:schemeClr val="accent1"/>
          </a:solidFill>
          <a:ln w="9525" algn="ctr">
            <a:noFill/>
            <a:miter lim="800000"/>
            <a:headEnd/>
            <a:tailEnd/>
          </a:ln>
          <a:effectLst>
            <a:outerShdw dist="35921" dir="2700000" algn="ctr" rotWithShape="0">
              <a:schemeClr val="bg2"/>
            </a:outerShdw>
          </a:effectLst>
        </p:spPr>
        <p:txBody>
          <a:bodyPr rot="10800000" vert="eaVert" lIns="93296" tIns="93296" rIns="93296" bIns="93296" anchor="ctr"/>
          <a:lstStyle/>
          <a:p>
            <a:pPr algn="ctr" defTabSz="913526"/>
            <a:r>
              <a:rPr lang="en-US" sz="1600" b="1" dirty="0" smtClean="0">
                <a:solidFill>
                  <a:srgbClr val="FFFFFF"/>
                </a:solidFill>
              </a:rPr>
              <a:t>2007 - 2009</a:t>
            </a:r>
            <a:endParaRPr lang="en-US" sz="1600" b="1" dirty="0">
              <a:solidFill>
                <a:srgbClr val="FFFFFF"/>
              </a:solidFill>
            </a:endParaRPr>
          </a:p>
        </p:txBody>
      </p:sp>
      <p:sp>
        <p:nvSpPr>
          <p:cNvPr id="539657" name="AutoShape 9"/>
          <p:cNvSpPr>
            <a:spLocks noChangeArrowheads="1"/>
          </p:cNvSpPr>
          <p:nvPr/>
        </p:nvSpPr>
        <p:spPr bwMode="auto">
          <a:xfrm rot="5400000">
            <a:off x="555640" y="1710398"/>
            <a:ext cx="1195372" cy="1814221"/>
          </a:xfrm>
          <a:prstGeom prst="chevron">
            <a:avLst>
              <a:gd name="adj" fmla="val 25000"/>
            </a:avLst>
          </a:prstGeom>
          <a:solidFill>
            <a:schemeClr val="accent2"/>
          </a:solidFill>
          <a:ln w="9525" algn="ctr">
            <a:noFill/>
            <a:miter lim="800000"/>
            <a:headEnd/>
            <a:tailEnd/>
          </a:ln>
          <a:effectLst>
            <a:outerShdw dist="35921" dir="2700000" algn="ctr" rotWithShape="0">
              <a:schemeClr val="bg2"/>
            </a:outerShdw>
          </a:effectLst>
        </p:spPr>
        <p:txBody>
          <a:bodyPr rot="10800000" vert="eaVert" lIns="279889" tIns="93296" rIns="93296" bIns="93296" anchor="ctr"/>
          <a:lstStyle/>
          <a:p>
            <a:pPr algn="ctr" defTabSz="913526"/>
            <a:r>
              <a:rPr lang="en-US" sz="1600" b="1" dirty="0" smtClean="0">
                <a:solidFill>
                  <a:schemeClr val="bg1"/>
                </a:solidFill>
              </a:rPr>
              <a:t>2010 - 2014</a:t>
            </a:r>
            <a:endParaRPr lang="en-US" sz="1600" b="1" dirty="0">
              <a:solidFill>
                <a:schemeClr val="bg1"/>
              </a:solidFill>
            </a:endParaRPr>
          </a:p>
        </p:txBody>
      </p:sp>
      <p:sp>
        <p:nvSpPr>
          <p:cNvPr id="539658" name="AutoShape 10"/>
          <p:cNvSpPr>
            <a:spLocks noChangeArrowheads="1"/>
          </p:cNvSpPr>
          <p:nvPr/>
        </p:nvSpPr>
        <p:spPr bwMode="auto">
          <a:xfrm rot="5400000">
            <a:off x="555640" y="2742175"/>
            <a:ext cx="1195372" cy="1814221"/>
          </a:xfrm>
          <a:prstGeom prst="chevron">
            <a:avLst>
              <a:gd name="adj" fmla="val 25000"/>
            </a:avLst>
          </a:prstGeom>
          <a:solidFill>
            <a:schemeClr val="hlink"/>
          </a:solidFill>
          <a:ln w="9525" algn="ctr">
            <a:noFill/>
            <a:miter lim="800000"/>
            <a:headEnd/>
            <a:tailEnd/>
          </a:ln>
          <a:effectLst>
            <a:outerShdw dist="35921" dir="2700000" algn="ctr" rotWithShape="0">
              <a:schemeClr val="bg2"/>
            </a:outerShdw>
          </a:effectLst>
        </p:spPr>
        <p:txBody>
          <a:bodyPr rot="10800000" vert="eaVert" lIns="279889" tIns="93296" rIns="93296" bIns="93296" anchor="ctr"/>
          <a:lstStyle/>
          <a:p>
            <a:pPr algn="ctr" defTabSz="913526"/>
            <a:r>
              <a:rPr lang="en-US" sz="1600" b="1" dirty="0" smtClean="0">
                <a:solidFill>
                  <a:schemeClr val="bg1"/>
                </a:solidFill>
              </a:rPr>
              <a:t>2015</a:t>
            </a:r>
            <a:endParaRPr lang="en-US" sz="1600" b="1" dirty="0">
              <a:solidFill>
                <a:schemeClr val="bg1"/>
              </a:solidFill>
            </a:endParaRPr>
          </a:p>
        </p:txBody>
      </p:sp>
      <p:sp>
        <p:nvSpPr>
          <p:cNvPr id="539659" name="AutoShape 11"/>
          <p:cNvSpPr>
            <a:spLocks noChangeArrowheads="1"/>
          </p:cNvSpPr>
          <p:nvPr/>
        </p:nvSpPr>
        <p:spPr bwMode="auto">
          <a:xfrm rot="5400000">
            <a:off x="555640" y="3773953"/>
            <a:ext cx="1195372" cy="1814221"/>
          </a:xfrm>
          <a:prstGeom prst="chevron">
            <a:avLst>
              <a:gd name="adj" fmla="val 25000"/>
            </a:avLst>
          </a:prstGeom>
          <a:solidFill>
            <a:schemeClr val="folHlink"/>
          </a:solidFill>
          <a:ln w="9525" algn="ctr">
            <a:noFill/>
            <a:miter lim="800000"/>
            <a:headEnd/>
            <a:tailEnd/>
          </a:ln>
          <a:effectLst>
            <a:outerShdw dist="35921" dir="2700000" algn="ctr" rotWithShape="0">
              <a:schemeClr val="bg2"/>
            </a:outerShdw>
          </a:effectLst>
        </p:spPr>
        <p:txBody>
          <a:bodyPr rot="10800000" vert="eaVert" lIns="279889" tIns="93296" rIns="93296" bIns="93296" anchor="ctr"/>
          <a:lstStyle/>
          <a:p>
            <a:pPr algn="ctr" defTabSz="913526"/>
            <a:r>
              <a:rPr lang="en-US" sz="1600" b="1" dirty="0" smtClean="0">
                <a:solidFill>
                  <a:schemeClr val="bg1"/>
                </a:solidFill>
              </a:rPr>
              <a:t>2016</a:t>
            </a:r>
            <a:endParaRPr lang="en-US" sz="1600" b="1" dirty="0">
              <a:solidFill>
                <a:schemeClr val="bg1"/>
              </a:solidFill>
            </a:endParaRPr>
          </a:p>
        </p:txBody>
      </p:sp>
      <p:sp>
        <p:nvSpPr>
          <p:cNvPr id="539660" name="AutoShape 12"/>
          <p:cNvSpPr>
            <a:spLocks noChangeArrowheads="1"/>
          </p:cNvSpPr>
          <p:nvPr/>
        </p:nvSpPr>
        <p:spPr bwMode="auto">
          <a:xfrm rot="5400000">
            <a:off x="555640" y="4805730"/>
            <a:ext cx="1195372" cy="1814221"/>
          </a:xfrm>
          <a:prstGeom prst="chevron">
            <a:avLst>
              <a:gd name="adj" fmla="val 25000"/>
            </a:avLst>
          </a:prstGeom>
          <a:solidFill>
            <a:srgbClr val="4E81BE"/>
          </a:solidFill>
          <a:ln w="9525" algn="ctr">
            <a:noFill/>
            <a:miter lim="800000"/>
            <a:headEnd/>
            <a:tailEnd/>
          </a:ln>
          <a:effectLst>
            <a:outerShdw dist="35921" dir="2700000" algn="ctr" rotWithShape="0">
              <a:schemeClr val="bg2"/>
            </a:outerShdw>
          </a:effectLst>
        </p:spPr>
        <p:txBody>
          <a:bodyPr rot="10800000" vert="eaVert" lIns="279889" tIns="93296" rIns="93296" bIns="93296" anchor="ctr"/>
          <a:lstStyle/>
          <a:p>
            <a:pPr algn="ctr" defTabSz="913526"/>
            <a:r>
              <a:rPr lang="en-US" sz="1600" b="1" dirty="0" smtClean="0">
                <a:solidFill>
                  <a:schemeClr val="bg1"/>
                </a:solidFill>
              </a:rPr>
              <a:t>2017</a:t>
            </a:r>
            <a:endParaRPr lang="en-US" sz="1600" b="1" dirty="0">
              <a:solidFill>
                <a:schemeClr val="bg1"/>
              </a:solidFill>
            </a:endParaRPr>
          </a:p>
        </p:txBody>
      </p:sp>
      <p:sp>
        <p:nvSpPr>
          <p:cNvPr id="14" name="Slide Number Placeholder 6"/>
          <p:cNvSpPr>
            <a:spLocks noGrp="1"/>
          </p:cNvSpPr>
          <p:nvPr>
            <p:ph type="sldNum" sz="quarter" idx="4294967295"/>
            <p:custDataLst>
              <p:tags r:id="rId1"/>
            </p:custDataLst>
          </p:nvPr>
        </p:nvSpPr>
        <p:spPr>
          <a:xfrm>
            <a:off x="8719601" y="6566446"/>
            <a:ext cx="424398" cy="155496"/>
          </a:xfrm>
          <a:prstGeom prst="rect">
            <a:avLst/>
          </a:prstGeom>
        </p:spPr>
        <p:txBody>
          <a:bodyPr/>
          <a:lstStyle/>
          <a:p>
            <a:fld id="{42C328C1-A84F-4A39-A664-DBA00541A8C6}" type="slidenum">
              <a:rPr lang="en-US" sz="1000"/>
              <a:pPr/>
              <a:t>3</a:t>
            </a:fld>
            <a:endParaRPr lang="en-US" sz="1000" dirty="0"/>
          </a:p>
        </p:txBody>
      </p:sp>
      <p:sp>
        <p:nvSpPr>
          <p:cNvPr id="15" name="Line 10"/>
          <p:cNvSpPr>
            <a:spLocks noChangeShapeType="1"/>
          </p:cNvSpPr>
          <p:nvPr>
            <p:custDataLst>
              <p:tags r:id="rId2"/>
            </p:custDataLst>
          </p:nvPr>
        </p:nvSpPr>
        <p:spPr bwMode="auto">
          <a:xfrm>
            <a:off x="2339050" y="1917778"/>
            <a:ext cx="6568454" cy="0"/>
          </a:xfrm>
          <a:prstGeom prst="line">
            <a:avLst/>
          </a:prstGeom>
          <a:noFill/>
          <a:ln w="19050">
            <a:solidFill>
              <a:schemeClr val="accent6">
                <a:lumMod val="60000"/>
                <a:lumOff val="40000"/>
              </a:schemeClr>
            </a:solidFill>
            <a:prstDash val="sys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3296" tIns="46648" rIns="93296" bIns="46648" anchor="ctr"/>
          <a:lstStyle/>
          <a:p>
            <a:endParaRPr lang="en-US"/>
          </a:p>
        </p:txBody>
      </p:sp>
      <p:sp>
        <p:nvSpPr>
          <p:cNvPr id="16" name="Line 10"/>
          <p:cNvSpPr>
            <a:spLocks noChangeShapeType="1"/>
          </p:cNvSpPr>
          <p:nvPr>
            <p:custDataLst>
              <p:tags r:id="rId3"/>
            </p:custDataLst>
          </p:nvPr>
        </p:nvSpPr>
        <p:spPr bwMode="auto">
          <a:xfrm>
            <a:off x="2339050" y="2980935"/>
            <a:ext cx="6568454" cy="0"/>
          </a:xfrm>
          <a:prstGeom prst="line">
            <a:avLst/>
          </a:prstGeom>
          <a:noFill/>
          <a:ln w="19050">
            <a:solidFill>
              <a:schemeClr val="accent6">
                <a:lumMod val="60000"/>
                <a:lumOff val="40000"/>
              </a:schemeClr>
            </a:solidFill>
            <a:prstDash val="sys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3296" tIns="46648" rIns="93296" bIns="46648" anchor="ctr"/>
          <a:lstStyle/>
          <a:p>
            <a:endParaRPr lang="en-US"/>
          </a:p>
        </p:txBody>
      </p:sp>
      <p:sp>
        <p:nvSpPr>
          <p:cNvPr id="17" name="Line 10"/>
          <p:cNvSpPr>
            <a:spLocks noChangeShapeType="1"/>
          </p:cNvSpPr>
          <p:nvPr>
            <p:custDataLst>
              <p:tags r:id="rId4"/>
            </p:custDataLst>
          </p:nvPr>
        </p:nvSpPr>
        <p:spPr bwMode="auto">
          <a:xfrm>
            <a:off x="2339050" y="3989848"/>
            <a:ext cx="6568454" cy="0"/>
          </a:xfrm>
          <a:prstGeom prst="line">
            <a:avLst/>
          </a:prstGeom>
          <a:noFill/>
          <a:ln w="19050">
            <a:solidFill>
              <a:schemeClr val="accent6">
                <a:lumMod val="60000"/>
                <a:lumOff val="40000"/>
              </a:schemeClr>
            </a:solidFill>
            <a:prstDash val="sys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3296" tIns="46648" rIns="93296" bIns="46648" anchor="ctr"/>
          <a:lstStyle/>
          <a:p>
            <a:endParaRPr lang="en-US"/>
          </a:p>
        </p:txBody>
      </p:sp>
      <p:sp>
        <p:nvSpPr>
          <p:cNvPr id="18" name="Line 10"/>
          <p:cNvSpPr>
            <a:spLocks noChangeShapeType="1"/>
          </p:cNvSpPr>
          <p:nvPr>
            <p:custDataLst>
              <p:tags r:id="rId5"/>
            </p:custDataLst>
          </p:nvPr>
        </p:nvSpPr>
        <p:spPr bwMode="auto">
          <a:xfrm>
            <a:off x="2339050" y="5031306"/>
            <a:ext cx="6568454" cy="0"/>
          </a:xfrm>
          <a:prstGeom prst="line">
            <a:avLst/>
          </a:prstGeom>
          <a:noFill/>
          <a:ln w="19050">
            <a:solidFill>
              <a:schemeClr val="accent6">
                <a:lumMod val="60000"/>
                <a:lumOff val="40000"/>
              </a:schemeClr>
            </a:solidFill>
            <a:prstDash val="sys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3296" tIns="46648" rIns="93296" bIns="46648" anchor="ctr"/>
          <a:lstStyle/>
          <a:p>
            <a:endParaRPr lang="en-US"/>
          </a:p>
        </p:txBody>
      </p:sp>
    </p:spTree>
    <p:extLst>
      <p:ext uri="{BB962C8B-B14F-4D97-AF65-F5344CB8AC3E}">
        <p14:creationId xmlns:p14="http://schemas.microsoft.com/office/powerpoint/2010/main" val="358437474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4046474378"/>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2077"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0" y="0"/>
                        <a:ext cx="161984" cy="161974"/>
                      </a:xfrm>
                      <a:prstGeom prst="rect">
                        <a:avLst/>
                      </a:prstGeom>
                    </p:spPr>
                  </p:pic>
                </p:oleObj>
              </mc:Fallback>
            </mc:AlternateContent>
          </a:graphicData>
        </a:graphic>
      </p:graphicFrame>
      <p:sp>
        <p:nvSpPr>
          <p:cNvPr id="34" name="Rectangle 3"/>
          <p:cNvSpPr>
            <a:spLocks noChangeArrowheads="1"/>
          </p:cNvSpPr>
          <p:nvPr/>
        </p:nvSpPr>
        <p:spPr bwMode="auto">
          <a:xfrm>
            <a:off x="168126" y="1451961"/>
            <a:ext cx="1477295" cy="4664865"/>
          </a:xfrm>
          <a:prstGeom prst="rect">
            <a:avLst/>
          </a:prstGeom>
          <a:solidFill>
            <a:schemeClr val="accent6">
              <a:lumMod val="60000"/>
              <a:lumOff val="40000"/>
            </a:schemeClr>
          </a:solidFill>
          <a:ln w="12700">
            <a:noFill/>
            <a:miter lim="800000"/>
            <a:headEnd/>
            <a:tailEnd/>
          </a:ln>
          <a:effectLst/>
          <a:extLst/>
        </p:spPr>
        <p:txBody>
          <a:bodyPr wrap="none" lIns="0" tIns="0" rIns="0" bIns="0" anchor="ctr"/>
          <a:lstStyle/>
          <a:p>
            <a:endParaRPr lang="en-US"/>
          </a:p>
        </p:txBody>
      </p:sp>
      <p:sp>
        <p:nvSpPr>
          <p:cNvPr id="30" name="Rectangle 4"/>
          <p:cNvSpPr>
            <a:spLocks noChangeArrowheads="1"/>
          </p:cNvSpPr>
          <p:nvPr/>
        </p:nvSpPr>
        <p:spPr bwMode="auto">
          <a:xfrm>
            <a:off x="701543" y="1894950"/>
            <a:ext cx="1710552" cy="621982"/>
          </a:xfrm>
          <a:prstGeom prst="rect">
            <a:avLst/>
          </a:prstGeom>
          <a:solidFill>
            <a:schemeClr val="accent6">
              <a:lumMod val="60000"/>
              <a:lumOff val="40000"/>
            </a:schemeClr>
          </a:solidFill>
          <a:ln w="12700">
            <a:noFill/>
            <a:miter lim="800000"/>
            <a:headEnd/>
            <a:tailEnd/>
          </a:ln>
          <a:effectLst/>
          <a:extLst/>
        </p:spPr>
        <p:txBody>
          <a:bodyPr wrap="none" lIns="0" tIns="0" rIns="0" bIns="0" anchor="ctr"/>
          <a:lstStyle/>
          <a:p>
            <a:endParaRPr lang="en-US"/>
          </a:p>
        </p:txBody>
      </p:sp>
      <p:sp>
        <p:nvSpPr>
          <p:cNvPr id="31" name="Rectangle 4"/>
          <p:cNvSpPr>
            <a:spLocks noChangeArrowheads="1"/>
          </p:cNvSpPr>
          <p:nvPr/>
        </p:nvSpPr>
        <p:spPr bwMode="auto">
          <a:xfrm>
            <a:off x="701543" y="2893013"/>
            <a:ext cx="1710552" cy="621982"/>
          </a:xfrm>
          <a:prstGeom prst="rect">
            <a:avLst/>
          </a:prstGeom>
          <a:solidFill>
            <a:schemeClr val="accent6">
              <a:lumMod val="60000"/>
              <a:lumOff val="40000"/>
            </a:schemeClr>
          </a:solidFill>
          <a:ln w="12700">
            <a:noFill/>
            <a:miter lim="800000"/>
            <a:headEnd/>
            <a:tailEnd/>
          </a:ln>
          <a:effectLst/>
          <a:extLst/>
        </p:spPr>
        <p:txBody>
          <a:bodyPr wrap="none" lIns="0" tIns="0" rIns="0" bIns="0" anchor="ctr"/>
          <a:lstStyle/>
          <a:p>
            <a:endParaRPr lang="en-US"/>
          </a:p>
        </p:txBody>
      </p:sp>
      <p:sp>
        <p:nvSpPr>
          <p:cNvPr id="32" name="Rectangle 4"/>
          <p:cNvSpPr>
            <a:spLocks noChangeArrowheads="1"/>
          </p:cNvSpPr>
          <p:nvPr/>
        </p:nvSpPr>
        <p:spPr bwMode="auto">
          <a:xfrm>
            <a:off x="701543" y="3891077"/>
            <a:ext cx="1710552" cy="621982"/>
          </a:xfrm>
          <a:prstGeom prst="rect">
            <a:avLst/>
          </a:prstGeom>
          <a:solidFill>
            <a:schemeClr val="accent6">
              <a:lumMod val="60000"/>
              <a:lumOff val="40000"/>
            </a:schemeClr>
          </a:solidFill>
          <a:ln w="12700">
            <a:noFill/>
            <a:miter lim="800000"/>
            <a:headEnd/>
            <a:tailEnd/>
          </a:ln>
          <a:effectLst/>
          <a:extLst/>
        </p:spPr>
        <p:txBody>
          <a:bodyPr wrap="none" lIns="0" tIns="0" rIns="0" bIns="0" anchor="ctr"/>
          <a:lstStyle/>
          <a:p>
            <a:endParaRPr lang="en-US"/>
          </a:p>
        </p:txBody>
      </p:sp>
      <p:sp>
        <p:nvSpPr>
          <p:cNvPr id="33" name="Rectangle 4"/>
          <p:cNvSpPr>
            <a:spLocks noChangeArrowheads="1"/>
          </p:cNvSpPr>
          <p:nvPr/>
        </p:nvSpPr>
        <p:spPr bwMode="auto">
          <a:xfrm>
            <a:off x="701543" y="4878293"/>
            <a:ext cx="1710552" cy="621982"/>
          </a:xfrm>
          <a:prstGeom prst="rect">
            <a:avLst/>
          </a:prstGeom>
          <a:solidFill>
            <a:schemeClr val="accent6">
              <a:lumMod val="60000"/>
              <a:lumOff val="40000"/>
            </a:schemeClr>
          </a:solidFill>
          <a:ln w="12700">
            <a:noFill/>
            <a:miter lim="800000"/>
            <a:headEnd/>
            <a:tailEnd/>
          </a:ln>
          <a:effectLst/>
          <a:extLst/>
        </p:spPr>
        <p:txBody>
          <a:bodyPr wrap="none" lIns="0" tIns="0" rIns="0" bIns="0" anchor="ctr"/>
          <a:lstStyle/>
          <a:p>
            <a:endParaRPr lang="en-US"/>
          </a:p>
        </p:txBody>
      </p:sp>
      <p:sp>
        <p:nvSpPr>
          <p:cNvPr id="389129" name="Rectangle 9"/>
          <p:cNvSpPr>
            <a:spLocks noGrp="1" noChangeArrowheads="1"/>
          </p:cNvSpPr>
          <p:nvPr>
            <p:ph type="title"/>
          </p:nvPr>
        </p:nvSpPr>
        <p:spPr>
          <a:xfrm>
            <a:off x="121488" y="234863"/>
            <a:ext cx="8794114" cy="298327"/>
          </a:xfrm>
        </p:spPr>
        <p:txBody>
          <a:bodyPr>
            <a:normAutofit fontScale="90000"/>
          </a:bodyPr>
          <a:lstStyle/>
          <a:p>
            <a:r>
              <a:rPr lang="en-GB" dirty="0" smtClean="0"/>
              <a:t>FIDN CIS Scope of Work: Overview</a:t>
            </a:r>
            <a:endParaRPr lang="en-US" dirty="0"/>
          </a:p>
        </p:txBody>
      </p:sp>
      <p:sp>
        <p:nvSpPr>
          <p:cNvPr id="389123" name="Rectangle 3"/>
          <p:cNvSpPr>
            <a:spLocks noChangeArrowheads="1"/>
          </p:cNvSpPr>
          <p:nvPr/>
        </p:nvSpPr>
        <p:spPr bwMode="auto">
          <a:xfrm>
            <a:off x="124728" y="1399460"/>
            <a:ext cx="1477295" cy="4664865"/>
          </a:xfrm>
          <a:prstGeom prst="rect">
            <a:avLst/>
          </a:prstGeom>
          <a:solidFill>
            <a:schemeClr val="accent2"/>
          </a:solidFill>
          <a:ln w="12700">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389124" name="Rectangle 4"/>
          <p:cNvSpPr>
            <a:spLocks noChangeArrowheads="1"/>
          </p:cNvSpPr>
          <p:nvPr/>
        </p:nvSpPr>
        <p:spPr bwMode="auto">
          <a:xfrm>
            <a:off x="668994" y="1865946"/>
            <a:ext cx="1710552" cy="621982"/>
          </a:xfrm>
          <a:prstGeom prst="rect">
            <a:avLst/>
          </a:prstGeom>
          <a:solidFill>
            <a:schemeClr val="accent1"/>
          </a:solidFill>
          <a:ln w="12700">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sz="2400" dirty="0"/>
          </a:p>
        </p:txBody>
      </p:sp>
      <p:sp>
        <p:nvSpPr>
          <p:cNvPr id="389125" name="Rectangle 5"/>
          <p:cNvSpPr>
            <a:spLocks noGrp="1" noChangeArrowheads="1"/>
          </p:cNvSpPr>
          <p:nvPr>
            <p:ph type="body" idx="4294967295"/>
          </p:nvPr>
        </p:nvSpPr>
        <p:spPr>
          <a:xfrm>
            <a:off x="2582026" y="1927497"/>
            <a:ext cx="6121378" cy="249441"/>
          </a:xfrm>
          <a:noFill/>
          <a:ln/>
        </p:spPr>
        <p:txBody>
          <a:bodyPr>
            <a:noAutofit/>
          </a:bodyPr>
          <a:lstStyle/>
          <a:p>
            <a:pPr>
              <a:buFont typeface="Wingdings" charset="2"/>
              <a:buChar char="§"/>
            </a:pPr>
            <a:r>
              <a:rPr lang="de-DE" sz="1600" dirty="0" smtClean="0"/>
              <a:t>Go </a:t>
            </a:r>
            <a:r>
              <a:rPr lang="de-DE" sz="1600" dirty="0" err="1" smtClean="0"/>
              <a:t>beyond</a:t>
            </a:r>
            <a:r>
              <a:rPr lang="de-DE" sz="1600" dirty="0" smtClean="0"/>
              <a:t> „</a:t>
            </a:r>
            <a:r>
              <a:rPr lang="de-DE" sz="1600" dirty="0" err="1" smtClean="0"/>
              <a:t>Doing</a:t>
            </a:r>
            <a:r>
              <a:rPr lang="de-DE" sz="1600" dirty="0" smtClean="0"/>
              <a:t> Business“ </a:t>
            </a:r>
            <a:r>
              <a:rPr lang="de-DE" sz="1600" dirty="0" err="1" smtClean="0"/>
              <a:t>and</a:t>
            </a:r>
            <a:r>
              <a:rPr lang="de-DE" sz="1600" dirty="0" smtClean="0"/>
              <a:t> </a:t>
            </a:r>
            <a:r>
              <a:rPr lang="de-DE" sz="1600" dirty="0" err="1" smtClean="0"/>
              <a:t>include</a:t>
            </a:r>
            <a:r>
              <a:rPr lang="de-DE" sz="1600" dirty="0" smtClean="0"/>
              <a:t> end </a:t>
            </a:r>
            <a:r>
              <a:rPr lang="de-DE" sz="1600" dirty="0" err="1" smtClean="0"/>
              <a:t>users</a:t>
            </a:r>
            <a:r>
              <a:rPr lang="de-DE" sz="1600" dirty="0" smtClean="0"/>
              <a:t>, </a:t>
            </a:r>
            <a:r>
              <a:rPr lang="de-DE" sz="1600" dirty="0" err="1" smtClean="0"/>
              <a:t>industry</a:t>
            </a:r>
            <a:r>
              <a:rPr lang="de-DE" sz="1600" dirty="0" smtClean="0"/>
              <a:t> </a:t>
            </a:r>
            <a:r>
              <a:rPr lang="de-DE" sz="1600" dirty="0" err="1" smtClean="0"/>
              <a:t>experts</a:t>
            </a:r>
            <a:r>
              <a:rPr lang="de-DE" sz="1600" dirty="0" smtClean="0"/>
              <a:t>, </a:t>
            </a:r>
            <a:r>
              <a:rPr lang="de-DE" sz="1600" dirty="0" err="1" smtClean="0"/>
              <a:t>and</a:t>
            </a:r>
            <a:r>
              <a:rPr lang="de-DE" sz="1600" dirty="0" smtClean="0"/>
              <a:t> </a:t>
            </a:r>
            <a:r>
              <a:rPr lang="de-DE" sz="1600" dirty="0" err="1" smtClean="0"/>
              <a:t>verification</a:t>
            </a:r>
            <a:r>
              <a:rPr lang="de-DE" sz="1600" dirty="0" smtClean="0"/>
              <a:t>.</a:t>
            </a:r>
            <a:endParaRPr lang="de-DE" sz="1600" dirty="0"/>
          </a:p>
        </p:txBody>
      </p:sp>
      <p:sp>
        <p:nvSpPr>
          <p:cNvPr id="389127" name="Rectangle 7"/>
          <p:cNvSpPr>
            <a:spLocks noGrp="1" noChangeArrowheads="1"/>
          </p:cNvSpPr>
          <p:nvPr>
            <p:ph type="body" idx="4294967295"/>
          </p:nvPr>
        </p:nvSpPr>
        <p:spPr>
          <a:xfrm>
            <a:off x="824499" y="1927498"/>
            <a:ext cx="1399542" cy="391978"/>
          </a:xfrm>
          <a:noFill/>
          <a:ln/>
        </p:spPr>
        <p:txBody>
          <a:bodyPr>
            <a:noAutofit/>
          </a:bodyPr>
          <a:lstStyle/>
          <a:p>
            <a:pPr marL="0" indent="0">
              <a:buNone/>
            </a:pPr>
            <a:r>
              <a:rPr lang="de-DE" sz="1600" b="1" dirty="0" smtClean="0">
                <a:solidFill>
                  <a:schemeClr val="accent4"/>
                </a:solidFill>
              </a:rPr>
              <a:t>Baseline Analysis</a:t>
            </a:r>
            <a:endParaRPr lang="de-DE" sz="1600" b="1" dirty="0">
              <a:solidFill>
                <a:schemeClr val="accent4"/>
              </a:solidFill>
            </a:endParaRPr>
          </a:p>
        </p:txBody>
      </p:sp>
      <p:sp>
        <p:nvSpPr>
          <p:cNvPr id="389128" name="Line 8"/>
          <p:cNvSpPr>
            <a:spLocks noChangeShapeType="1"/>
          </p:cNvSpPr>
          <p:nvPr/>
        </p:nvSpPr>
        <p:spPr bwMode="auto">
          <a:xfrm>
            <a:off x="2611183" y="1632703"/>
            <a:ext cx="6108419" cy="0"/>
          </a:xfrm>
          <a:prstGeom prst="line">
            <a:avLst/>
          </a:prstGeom>
          <a:noFill/>
          <a:ln w="19050">
            <a:solidFill>
              <a:schemeClr val="accent4"/>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3" name="Slide Number Placeholder 2"/>
          <p:cNvSpPr>
            <a:spLocks noGrp="1"/>
          </p:cNvSpPr>
          <p:nvPr>
            <p:ph type="sldNum" sz="quarter" idx="4294967295"/>
          </p:nvPr>
        </p:nvSpPr>
        <p:spPr>
          <a:xfrm>
            <a:off x="8719602" y="6566446"/>
            <a:ext cx="213009" cy="155496"/>
          </a:xfrm>
          <a:prstGeom prst="rect">
            <a:avLst/>
          </a:prstGeom>
        </p:spPr>
        <p:txBody>
          <a:bodyPr lIns="93296" tIns="46648" rIns="93296" bIns="46648"/>
          <a:lstStyle/>
          <a:p>
            <a:fld id="{42C328C1-A84F-4A39-A664-DBA00541A8C6}" type="slidenum">
              <a:rPr lang="en-US" noProof="0" smtClean="0"/>
              <a:pPr/>
              <a:t>4</a:t>
            </a:fld>
            <a:endParaRPr lang="en-US" noProof="0" dirty="0"/>
          </a:p>
        </p:txBody>
      </p:sp>
      <p:sp>
        <p:nvSpPr>
          <p:cNvPr id="14" name="McK Measure"/>
          <p:cNvSpPr txBox="1">
            <a:spLocks noChangeArrowheads="1"/>
          </p:cNvSpPr>
          <p:nvPr/>
        </p:nvSpPr>
        <p:spPr bwMode="auto">
          <a:xfrm>
            <a:off x="138497" y="795908"/>
            <a:ext cx="879411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895350">
              <a:defRPr sz="2400">
                <a:solidFill>
                  <a:schemeClr val="tx1"/>
                </a:solidFill>
                <a:latin typeface="Times New Roman" pitchFamily="18" charset="0"/>
              </a:defRPr>
            </a:lvl1pPr>
            <a:lvl2pPr marL="447675" defTabSz="895350">
              <a:defRPr sz="2400">
                <a:solidFill>
                  <a:schemeClr val="tx1"/>
                </a:solidFill>
                <a:latin typeface="Times New Roman" pitchFamily="18" charset="0"/>
              </a:defRPr>
            </a:lvl2pPr>
            <a:lvl3pPr marL="895350" defTabSz="895350">
              <a:defRPr sz="2400">
                <a:solidFill>
                  <a:schemeClr val="tx1"/>
                </a:solidFill>
                <a:latin typeface="Times New Roman" pitchFamily="18" charset="0"/>
              </a:defRPr>
            </a:lvl3pPr>
            <a:lvl4pPr marL="1344613" defTabSz="895350">
              <a:defRPr sz="2400">
                <a:solidFill>
                  <a:schemeClr val="tx1"/>
                </a:solidFill>
                <a:latin typeface="Times New Roman" pitchFamily="18" charset="0"/>
              </a:defRPr>
            </a:lvl4pPr>
            <a:lvl5pPr marL="1792288" defTabSz="895350">
              <a:defRPr sz="2400">
                <a:solidFill>
                  <a:schemeClr val="tx1"/>
                </a:solidFill>
                <a:latin typeface="Times New Roman" pitchFamily="18" charset="0"/>
              </a:defRPr>
            </a:lvl5pPr>
            <a:lvl6pPr marL="2249488" defTabSz="895350" fontAlgn="base">
              <a:spcBef>
                <a:spcPct val="0"/>
              </a:spcBef>
              <a:spcAft>
                <a:spcPct val="0"/>
              </a:spcAft>
              <a:defRPr sz="2400">
                <a:solidFill>
                  <a:schemeClr val="tx1"/>
                </a:solidFill>
                <a:latin typeface="Times New Roman" pitchFamily="18" charset="0"/>
              </a:defRPr>
            </a:lvl6pPr>
            <a:lvl7pPr marL="2706688" defTabSz="895350" fontAlgn="base">
              <a:spcBef>
                <a:spcPct val="0"/>
              </a:spcBef>
              <a:spcAft>
                <a:spcPct val="0"/>
              </a:spcAft>
              <a:defRPr sz="2400">
                <a:solidFill>
                  <a:schemeClr val="tx1"/>
                </a:solidFill>
                <a:latin typeface="Times New Roman" pitchFamily="18" charset="0"/>
              </a:defRPr>
            </a:lvl7pPr>
            <a:lvl8pPr marL="3163888" defTabSz="895350" fontAlgn="base">
              <a:spcBef>
                <a:spcPct val="0"/>
              </a:spcBef>
              <a:spcAft>
                <a:spcPct val="0"/>
              </a:spcAft>
              <a:defRPr sz="2400">
                <a:solidFill>
                  <a:schemeClr val="tx1"/>
                </a:solidFill>
                <a:latin typeface="Times New Roman" pitchFamily="18" charset="0"/>
              </a:defRPr>
            </a:lvl8pPr>
            <a:lvl9pPr marL="3621088" defTabSz="895350" fontAlgn="base">
              <a:spcBef>
                <a:spcPct val="0"/>
              </a:spcBef>
              <a:spcAft>
                <a:spcPct val="0"/>
              </a:spcAft>
              <a:defRPr sz="2400">
                <a:solidFill>
                  <a:schemeClr val="tx1"/>
                </a:solidFill>
                <a:latin typeface="Times New Roman" pitchFamily="18" charset="0"/>
              </a:defRPr>
            </a:lvl9pPr>
          </a:lstStyle>
          <a:p>
            <a:r>
              <a:rPr lang="de-DE" b="1" dirty="0" smtClean="0">
                <a:solidFill>
                  <a:schemeClr val="accent6">
                    <a:lumMod val="60000"/>
                    <a:lumOff val="40000"/>
                  </a:schemeClr>
                </a:solidFill>
                <a:latin typeface="Arial" charset="0"/>
              </a:rPr>
              <a:t>CIS Projects</a:t>
            </a:r>
            <a:endParaRPr lang="de-DE" b="1" dirty="0">
              <a:solidFill>
                <a:schemeClr val="accent6">
                  <a:lumMod val="60000"/>
                  <a:lumOff val="40000"/>
                </a:schemeClr>
              </a:solidFill>
              <a:latin typeface="Arial" charset="0"/>
            </a:endParaRPr>
          </a:p>
        </p:txBody>
      </p:sp>
      <p:sp>
        <p:nvSpPr>
          <p:cNvPr id="17" name="Line 8"/>
          <p:cNvSpPr>
            <a:spLocks noChangeShapeType="1"/>
          </p:cNvSpPr>
          <p:nvPr/>
        </p:nvSpPr>
        <p:spPr bwMode="auto">
          <a:xfrm>
            <a:off x="2611183" y="2663313"/>
            <a:ext cx="6108419" cy="0"/>
          </a:xfrm>
          <a:prstGeom prst="line">
            <a:avLst/>
          </a:prstGeom>
          <a:noFill/>
          <a:ln w="19050">
            <a:solidFill>
              <a:schemeClr val="accent6">
                <a:lumMod val="60000"/>
                <a:lumOff val="40000"/>
              </a:schemeClr>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8" name="Rectangle 4"/>
          <p:cNvSpPr>
            <a:spLocks noChangeArrowheads="1"/>
          </p:cNvSpPr>
          <p:nvPr/>
        </p:nvSpPr>
        <p:spPr bwMode="auto">
          <a:xfrm>
            <a:off x="668994" y="2864010"/>
            <a:ext cx="1710552" cy="621982"/>
          </a:xfrm>
          <a:prstGeom prst="rect">
            <a:avLst/>
          </a:prstGeom>
          <a:solidFill>
            <a:schemeClr val="accent1"/>
          </a:solidFill>
          <a:ln w="12700">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9" name="Rectangle 5"/>
          <p:cNvSpPr txBox="1">
            <a:spLocks noChangeArrowheads="1"/>
          </p:cNvSpPr>
          <p:nvPr/>
        </p:nvSpPr>
        <p:spPr bwMode="auto">
          <a:xfrm>
            <a:off x="2582026" y="2925561"/>
            <a:ext cx="6121378" cy="49244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89535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a:r>
              <a:rPr lang="de-DE" dirty="0" smtClean="0"/>
              <a:t>3 </a:t>
            </a:r>
            <a:r>
              <a:rPr lang="de-DE" dirty="0" err="1" smtClean="0"/>
              <a:t>issue</a:t>
            </a:r>
            <a:r>
              <a:rPr lang="de-DE" dirty="0" smtClean="0"/>
              <a:t> </a:t>
            </a:r>
            <a:r>
              <a:rPr lang="de-DE" dirty="0" err="1" smtClean="0"/>
              <a:t>areas</a:t>
            </a:r>
            <a:r>
              <a:rPr lang="en-US" dirty="0" smtClean="0"/>
              <a:t>—</a:t>
            </a:r>
            <a:r>
              <a:rPr lang="de-DE" dirty="0" smtClean="0"/>
              <a:t>(1) </a:t>
            </a:r>
            <a:r>
              <a:rPr lang="de-DE" dirty="0" err="1" smtClean="0"/>
              <a:t>issues</a:t>
            </a:r>
            <a:r>
              <a:rPr lang="de-DE" dirty="0" smtClean="0"/>
              <a:t> </a:t>
            </a:r>
            <a:r>
              <a:rPr lang="de-DE" dirty="0" err="1" smtClean="0"/>
              <a:t>common</a:t>
            </a:r>
            <a:r>
              <a:rPr lang="de-DE" dirty="0" smtClean="0"/>
              <a:t> </a:t>
            </a:r>
            <a:r>
              <a:rPr lang="de-DE" dirty="0" err="1" smtClean="0"/>
              <a:t>to</a:t>
            </a:r>
            <a:r>
              <a:rPr lang="de-DE" dirty="0" smtClean="0"/>
              <a:t> </a:t>
            </a:r>
            <a:r>
              <a:rPr lang="de-DE" dirty="0" err="1" smtClean="0"/>
              <a:t>consumer</a:t>
            </a:r>
            <a:r>
              <a:rPr lang="de-DE" dirty="0" smtClean="0"/>
              <a:t> </a:t>
            </a:r>
            <a:r>
              <a:rPr lang="de-DE" dirty="0" err="1" smtClean="0"/>
              <a:t>and</a:t>
            </a:r>
            <a:r>
              <a:rPr lang="de-DE" dirty="0" smtClean="0"/>
              <a:t> </a:t>
            </a:r>
            <a:r>
              <a:rPr lang="de-DE" dirty="0" err="1" smtClean="0"/>
              <a:t>commercial</a:t>
            </a:r>
            <a:r>
              <a:rPr lang="de-DE" dirty="0" smtClean="0"/>
              <a:t>; (2) </a:t>
            </a:r>
            <a:r>
              <a:rPr lang="de-DE" dirty="0" err="1" smtClean="0"/>
              <a:t>issues</a:t>
            </a:r>
            <a:r>
              <a:rPr lang="de-DE" dirty="0" smtClean="0"/>
              <a:t> </a:t>
            </a:r>
            <a:r>
              <a:rPr lang="de-DE" dirty="0" err="1" smtClean="0"/>
              <a:t>unique</a:t>
            </a:r>
            <a:r>
              <a:rPr lang="de-DE" dirty="0" smtClean="0"/>
              <a:t> </a:t>
            </a:r>
            <a:r>
              <a:rPr lang="de-DE" dirty="0" err="1" smtClean="0"/>
              <a:t>to</a:t>
            </a:r>
            <a:r>
              <a:rPr lang="de-DE" dirty="0" smtClean="0"/>
              <a:t> </a:t>
            </a:r>
            <a:r>
              <a:rPr lang="de-DE" dirty="0" err="1" smtClean="0"/>
              <a:t>consumer</a:t>
            </a:r>
            <a:r>
              <a:rPr lang="de-DE" dirty="0" smtClean="0"/>
              <a:t>; (3) </a:t>
            </a:r>
            <a:r>
              <a:rPr lang="de-DE" dirty="0" err="1" smtClean="0"/>
              <a:t>issues</a:t>
            </a:r>
            <a:r>
              <a:rPr lang="de-DE" dirty="0" smtClean="0"/>
              <a:t> </a:t>
            </a:r>
            <a:r>
              <a:rPr lang="de-DE" dirty="0" err="1" smtClean="0"/>
              <a:t>unique</a:t>
            </a:r>
            <a:r>
              <a:rPr lang="de-DE" dirty="0" smtClean="0"/>
              <a:t> </a:t>
            </a:r>
            <a:r>
              <a:rPr lang="de-DE" dirty="0" err="1" smtClean="0"/>
              <a:t>to</a:t>
            </a:r>
            <a:r>
              <a:rPr lang="de-DE" dirty="0" smtClean="0"/>
              <a:t> </a:t>
            </a:r>
            <a:r>
              <a:rPr lang="de-DE" dirty="0" err="1" smtClean="0"/>
              <a:t>commercial</a:t>
            </a:r>
            <a:r>
              <a:rPr lang="de-DE" dirty="0" smtClean="0"/>
              <a:t>.</a:t>
            </a:r>
            <a:endParaRPr lang="de-DE" dirty="0"/>
          </a:p>
        </p:txBody>
      </p:sp>
      <p:sp>
        <p:nvSpPr>
          <p:cNvPr id="20" name="Rectangle 7"/>
          <p:cNvSpPr txBox="1">
            <a:spLocks noChangeArrowheads="1"/>
          </p:cNvSpPr>
          <p:nvPr/>
        </p:nvSpPr>
        <p:spPr bwMode="auto">
          <a:xfrm>
            <a:off x="824499" y="2940670"/>
            <a:ext cx="1399542" cy="49244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89535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r>
              <a:rPr lang="de-DE" b="1" dirty="0" smtClean="0">
                <a:solidFill>
                  <a:schemeClr val="accent4"/>
                </a:solidFill>
              </a:rPr>
              <a:t>Data Format/Data </a:t>
            </a:r>
            <a:r>
              <a:rPr lang="de-DE" b="1" dirty="0" err="1" smtClean="0">
                <a:solidFill>
                  <a:schemeClr val="accent4"/>
                </a:solidFill>
              </a:rPr>
              <a:t>Dictionary</a:t>
            </a:r>
            <a:endParaRPr lang="de-DE" b="1" dirty="0">
              <a:solidFill>
                <a:schemeClr val="accent4"/>
              </a:solidFill>
            </a:endParaRPr>
          </a:p>
        </p:txBody>
      </p:sp>
      <p:sp>
        <p:nvSpPr>
          <p:cNvPr id="21" name="Line 8"/>
          <p:cNvSpPr>
            <a:spLocks noChangeShapeType="1"/>
          </p:cNvSpPr>
          <p:nvPr/>
        </p:nvSpPr>
        <p:spPr bwMode="auto">
          <a:xfrm>
            <a:off x="2611183" y="3661377"/>
            <a:ext cx="6108419" cy="0"/>
          </a:xfrm>
          <a:prstGeom prst="line">
            <a:avLst/>
          </a:prstGeom>
          <a:noFill/>
          <a:ln w="19050">
            <a:solidFill>
              <a:schemeClr val="accent6">
                <a:lumMod val="60000"/>
                <a:lumOff val="40000"/>
              </a:schemeClr>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22" name="Rectangle 4"/>
          <p:cNvSpPr>
            <a:spLocks noChangeArrowheads="1"/>
          </p:cNvSpPr>
          <p:nvPr/>
        </p:nvSpPr>
        <p:spPr bwMode="auto">
          <a:xfrm>
            <a:off x="668994" y="3862074"/>
            <a:ext cx="1710552" cy="621982"/>
          </a:xfrm>
          <a:prstGeom prst="rect">
            <a:avLst/>
          </a:prstGeom>
          <a:solidFill>
            <a:schemeClr val="accent1"/>
          </a:solidFill>
          <a:ln w="12700">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23" name="Rectangle 5"/>
          <p:cNvSpPr txBox="1">
            <a:spLocks noChangeArrowheads="1"/>
          </p:cNvSpPr>
          <p:nvPr/>
        </p:nvSpPr>
        <p:spPr bwMode="auto">
          <a:xfrm>
            <a:off x="2582026" y="3923625"/>
            <a:ext cx="6121378" cy="49244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89535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a:r>
              <a:rPr lang="de-DE" dirty="0" err="1" smtClean="0"/>
              <a:t>Expand</a:t>
            </a:r>
            <a:r>
              <a:rPr lang="de-DE" dirty="0" smtClean="0"/>
              <a:t> </a:t>
            </a:r>
            <a:r>
              <a:rPr lang="de-DE" dirty="0" err="1" smtClean="0"/>
              <a:t>existing</a:t>
            </a:r>
            <a:r>
              <a:rPr lang="de-DE" dirty="0" smtClean="0"/>
              <a:t> APEC </a:t>
            </a:r>
            <a:r>
              <a:rPr lang="de-DE" dirty="0" err="1" smtClean="0"/>
              <a:t>transborder</a:t>
            </a:r>
            <a:r>
              <a:rPr lang="de-DE" dirty="0" smtClean="0"/>
              <a:t> </a:t>
            </a:r>
            <a:r>
              <a:rPr lang="de-DE" dirty="0" err="1" smtClean="0"/>
              <a:t>data</a:t>
            </a:r>
            <a:r>
              <a:rPr lang="de-DE" dirty="0" smtClean="0"/>
              <a:t> </a:t>
            </a:r>
            <a:r>
              <a:rPr lang="de-DE" dirty="0" err="1" smtClean="0"/>
              <a:t>framework</a:t>
            </a:r>
            <a:r>
              <a:rPr lang="de-DE" dirty="0" smtClean="0"/>
              <a:t> </a:t>
            </a:r>
            <a:r>
              <a:rPr lang="de-DE" dirty="0" err="1" smtClean="0"/>
              <a:t>to</a:t>
            </a:r>
            <a:r>
              <a:rPr lang="de-DE" dirty="0" smtClean="0"/>
              <a:t> </a:t>
            </a:r>
            <a:r>
              <a:rPr lang="de-DE" dirty="0" err="1" smtClean="0"/>
              <a:t>include</a:t>
            </a:r>
            <a:r>
              <a:rPr lang="de-DE" dirty="0" smtClean="0"/>
              <a:t> </a:t>
            </a:r>
            <a:r>
              <a:rPr lang="de-DE" dirty="0" err="1" smtClean="0"/>
              <a:t>credit</a:t>
            </a:r>
            <a:r>
              <a:rPr lang="de-DE" dirty="0" smtClean="0"/>
              <a:t> </a:t>
            </a:r>
            <a:r>
              <a:rPr lang="de-DE" dirty="0" err="1" smtClean="0"/>
              <a:t>data</a:t>
            </a:r>
            <a:r>
              <a:rPr lang="de-DE" dirty="0" smtClean="0"/>
              <a:t>. Commercial </a:t>
            </a:r>
            <a:r>
              <a:rPr lang="de-DE" dirty="0" err="1" smtClean="0"/>
              <a:t>data</a:t>
            </a:r>
            <a:r>
              <a:rPr lang="de-DE" dirty="0" smtClean="0"/>
              <a:t> in Mekong Zone, </a:t>
            </a:r>
            <a:r>
              <a:rPr lang="de-DE" dirty="0" err="1" smtClean="0"/>
              <a:t>and</a:t>
            </a:r>
            <a:r>
              <a:rPr lang="de-DE" dirty="0" smtClean="0"/>
              <a:t> </a:t>
            </a:r>
            <a:r>
              <a:rPr lang="de-DE" dirty="0" err="1" smtClean="0"/>
              <a:t>consumer</a:t>
            </a:r>
            <a:r>
              <a:rPr lang="de-DE" dirty="0" smtClean="0"/>
              <a:t> </a:t>
            </a:r>
            <a:r>
              <a:rPr lang="de-DE" dirty="0" err="1" smtClean="0"/>
              <a:t>data</a:t>
            </a:r>
            <a:r>
              <a:rPr lang="de-DE" dirty="0" smtClean="0"/>
              <a:t> in Aus/NZ.</a:t>
            </a:r>
            <a:endParaRPr lang="de-DE" dirty="0"/>
          </a:p>
        </p:txBody>
      </p:sp>
      <p:sp>
        <p:nvSpPr>
          <p:cNvPr id="24" name="Rectangle 7"/>
          <p:cNvSpPr txBox="1">
            <a:spLocks noChangeArrowheads="1"/>
          </p:cNvSpPr>
          <p:nvPr/>
        </p:nvSpPr>
        <p:spPr bwMode="auto">
          <a:xfrm>
            <a:off x="824499" y="4066162"/>
            <a:ext cx="1399542" cy="24944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89535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r>
              <a:rPr lang="de-DE" b="1" dirty="0" smtClean="0">
                <a:solidFill>
                  <a:schemeClr val="accent4"/>
                </a:solidFill>
              </a:rPr>
              <a:t>Pilot </a:t>
            </a:r>
            <a:r>
              <a:rPr lang="de-DE" b="1" dirty="0" err="1" smtClean="0">
                <a:solidFill>
                  <a:schemeClr val="accent4"/>
                </a:solidFill>
              </a:rPr>
              <a:t>Programs</a:t>
            </a:r>
            <a:endParaRPr lang="de-DE" b="1" dirty="0">
              <a:solidFill>
                <a:schemeClr val="accent4"/>
              </a:solidFill>
            </a:endParaRPr>
          </a:p>
        </p:txBody>
      </p:sp>
      <p:sp>
        <p:nvSpPr>
          <p:cNvPr id="25" name="Line 8"/>
          <p:cNvSpPr>
            <a:spLocks noChangeShapeType="1"/>
          </p:cNvSpPr>
          <p:nvPr/>
        </p:nvSpPr>
        <p:spPr bwMode="auto">
          <a:xfrm>
            <a:off x="2611183" y="4659440"/>
            <a:ext cx="6108419" cy="0"/>
          </a:xfrm>
          <a:prstGeom prst="line">
            <a:avLst/>
          </a:prstGeom>
          <a:noFill/>
          <a:ln w="19050">
            <a:solidFill>
              <a:schemeClr val="accent6">
                <a:lumMod val="60000"/>
                <a:lumOff val="40000"/>
              </a:schemeClr>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26" name="Rectangle 4"/>
          <p:cNvSpPr>
            <a:spLocks noChangeArrowheads="1"/>
          </p:cNvSpPr>
          <p:nvPr/>
        </p:nvSpPr>
        <p:spPr bwMode="auto">
          <a:xfrm>
            <a:off x="668994" y="4849290"/>
            <a:ext cx="1710552" cy="621982"/>
          </a:xfrm>
          <a:prstGeom prst="rect">
            <a:avLst/>
          </a:prstGeom>
          <a:solidFill>
            <a:schemeClr val="accent1"/>
          </a:solidFill>
          <a:ln w="12700">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27" name="Rectangle 5"/>
          <p:cNvSpPr txBox="1">
            <a:spLocks noChangeArrowheads="1"/>
          </p:cNvSpPr>
          <p:nvPr/>
        </p:nvSpPr>
        <p:spPr bwMode="auto">
          <a:xfrm>
            <a:off x="2582026" y="4910840"/>
            <a:ext cx="6121378" cy="73866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89535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a:r>
              <a:rPr lang="de-DE" dirty="0" smtClean="0"/>
              <a:t>CIS </a:t>
            </a:r>
            <a:r>
              <a:rPr lang="de-DE" dirty="0" err="1" smtClean="0"/>
              <a:t>Steering</a:t>
            </a:r>
            <a:r>
              <a:rPr lang="de-DE" dirty="0" smtClean="0"/>
              <a:t> </a:t>
            </a:r>
            <a:r>
              <a:rPr lang="de-DE" dirty="0" err="1" smtClean="0"/>
              <a:t>Committee</a:t>
            </a:r>
            <a:r>
              <a:rPr lang="de-DE" dirty="0" smtClean="0"/>
              <a:t> </a:t>
            </a:r>
            <a:r>
              <a:rPr lang="de-DE" dirty="0" err="1" smtClean="0"/>
              <a:t>implements</a:t>
            </a:r>
            <a:r>
              <a:rPr lang="de-DE" dirty="0" smtClean="0"/>
              <a:t> FIDN </a:t>
            </a:r>
            <a:r>
              <a:rPr lang="de-DE" dirty="0" err="1" smtClean="0"/>
              <a:t>work</a:t>
            </a:r>
            <a:r>
              <a:rPr lang="de-DE" dirty="0" smtClean="0"/>
              <a:t> plan</a:t>
            </a:r>
          </a:p>
          <a:p>
            <a:pPr lvl="1"/>
            <a:r>
              <a:rPr lang="de-DE" dirty="0" smtClean="0"/>
              <a:t>3 </a:t>
            </a:r>
            <a:r>
              <a:rPr lang="de-DE" dirty="0" err="1" smtClean="0"/>
              <a:t>subcommittees</a:t>
            </a:r>
            <a:r>
              <a:rPr lang="en-US" dirty="0" smtClean="0"/>
              <a:t>—</a:t>
            </a:r>
            <a:r>
              <a:rPr lang="de-DE" dirty="0" smtClean="0"/>
              <a:t>Research, Data </a:t>
            </a:r>
            <a:r>
              <a:rPr lang="de-DE" dirty="0" err="1" smtClean="0"/>
              <a:t>format</a:t>
            </a:r>
            <a:r>
              <a:rPr lang="de-DE" dirty="0" smtClean="0"/>
              <a:t>, </a:t>
            </a:r>
            <a:r>
              <a:rPr lang="de-DE" dirty="0" err="1" smtClean="0"/>
              <a:t>and</a:t>
            </a:r>
            <a:r>
              <a:rPr lang="de-DE" dirty="0" smtClean="0"/>
              <a:t> </a:t>
            </a:r>
            <a:r>
              <a:rPr lang="de-DE" dirty="0" err="1" smtClean="0"/>
              <a:t>Funding</a:t>
            </a:r>
            <a:r>
              <a:rPr lang="de-DE" dirty="0" smtClean="0"/>
              <a:t>.</a:t>
            </a:r>
          </a:p>
          <a:p>
            <a:pPr lvl="1"/>
            <a:r>
              <a:rPr lang="de-DE" dirty="0" smtClean="0"/>
              <a:t>PERC/APCC, BIIA, </a:t>
            </a:r>
            <a:r>
              <a:rPr lang="de-DE" dirty="0" err="1" smtClean="0"/>
              <a:t>and</a:t>
            </a:r>
            <a:r>
              <a:rPr lang="de-DE" dirty="0" smtClean="0"/>
              <a:t> ABAC </a:t>
            </a:r>
            <a:r>
              <a:rPr lang="de-DE" dirty="0" err="1" smtClean="0"/>
              <a:t>to</a:t>
            </a:r>
            <a:r>
              <a:rPr lang="de-DE" dirty="0" smtClean="0"/>
              <a:t> </a:t>
            </a:r>
            <a:r>
              <a:rPr lang="de-DE" dirty="0" err="1" smtClean="0"/>
              <a:t>raise</a:t>
            </a:r>
            <a:r>
              <a:rPr lang="de-DE" dirty="0" smtClean="0"/>
              <a:t> </a:t>
            </a:r>
            <a:r>
              <a:rPr lang="de-DE" dirty="0" err="1" smtClean="0"/>
              <a:t>funds</a:t>
            </a:r>
            <a:r>
              <a:rPr lang="de-DE" dirty="0" smtClean="0"/>
              <a:t> </a:t>
            </a:r>
            <a:r>
              <a:rPr lang="de-DE" dirty="0" err="1" smtClean="0"/>
              <a:t>to</a:t>
            </a:r>
            <a:r>
              <a:rPr lang="de-DE" dirty="0" smtClean="0"/>
              <a:t> </a:t>
            </a:r>
            <a:r>
              <a:rPr lang="de-DE" dirty="0" err="1" smtClean="0"/>
              <a:t>enable</a:t>
            </a:r>
            <a:r>
              <a:rPr lang="de-DE" dirty="0" smtClean="0"/>
              <a:t> </a:t>
            </a:r>
            <a:r>
              <a:rPr lang="de-DE" dirty="0" err="1" smtClean="0"/>
              <a:t>implementation</a:t>
            </a:r>
            <a:r>
              <a:rPr lang="de-DE" dirty="0" smtClean="0"/>
              <a:t> </a:t>
            </a:r>
            <a:endParaRPr lang="de-DE" dirty="0"/>
          </a:p>
        </p:txBody>
      </p:sp>
      <p:sp>
        <p:nvSpPr>
          <p:cNvPr id="28" name="Rectangle 7"/>
          <p:cNvSpPr txBox="1">
            <a:spLocks noChangeArrowheads="1"/>
          </p:cNvSpPr>
          <p:nvPr/>
        </p:nvSpPr>
        <p:spPr bwMode="auto">
          <a:xfrm>
            <a:off x="824499" y="5053378"/>
            <a:ext cx="1399542" cy="24944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89535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675" indent="-192088" algn="l" defTabSz="89535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7200" indent="-261938" algn="l" defTabSz="89535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4363" indent="-155575" algn="l" defTabSz="89535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9808" indent="-130175" algn="l" defTabSz="89535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r>
              <a:rPr lang="de-DE" b="1" dirty="0" smtClean="0">
                <a:solidFill>
                  <a:schemeClr val="accent4"/>
                </a:solidFill>
              </a:rPr>
              <a:t>Administration</a:t>
            </a:r>
            <a:endParaRPr lang="de-DE" b="1" dirty="0">
              <a:solidFill>
                <a:schemeClr val="accent4"/>
              </a:solidFill>
            </a:endParaRPr>
          </a:p>
        </p:txBody>
      </p:sp>
    </p:spTree>
    <p:extLst>
      <p:ext uri="{BB962C8B-B14F-4D97-AF65-F5344CB8AC3E}">
        <p14:creationId xmlns:p14="http://schemas.microsoft.com/office/powerpoint/2010/main" val="384128427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endParaRPr lang="en-US" sz="1000"/>
          </a:p>
          <a:p>
            <a:pPr eaLnBrk="1" hangingPunct="1"/>
            <a:endParaRPr lang="en-US" sz="1000"/>
          </a:p>
        </p:txBody>
      </p:sp>
      <p:sp>
        <p:nvSpPr>
          <p:cNvPr id="41986" name="Rectangle 4"/>
          <p:cNvSpPr>
            <a:spLocks noChangeArrowheads="1"/>
          </p:cNvSpPr>
          <p:nvPr/>
        </p:nvSpPr>
        <p:spPr bwMode="auto">
          <a:xfrm>
            <a:off x="685800" y="2743200"/>
            <a:ext cx="7772400" cy="173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p>
            <a:pPr>
              <a:lnSpc>
                <a:spcPct val="110000"/>
              </a:lnSpc>
            </a:pPr>
            <a:endParaRPr lang="en-US" sz="2800" b="1">
              <a:latin typeface="Trebuchet MS" charset="0"/>
            </a:endParaRPr>
          </a:p>
        </p:txBody>
      </p:sp>
      <p:sp>
        <p:nvSpPr>
          <p:cNvPr id="41987" name="TextBox 5"/>
          <p:cNvSpPr txBox="1">
            <a:spLocks noChangeArrowheads="1"/>
          </p:cNvSpPr>
          <p:nvPr/>
        </p:nvSpPr>
        <p:spPr bwMode="auto">
          <a:xfrm>
            <a:off x="2768600" y="3987800"/>
            <a:ext cx="37338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endParaRPr lang="en-US" sz="2400">
              <a:latin typeface="Calibri" charset="0"/>
            </a:endParaRPr>
          </a:p>
          <a:p>
            <a:r>
              <a:rPr lang="en-US" sz="2400">
                <a:latin typeface="Calibri" charset="0"/>
              </a:rPr>
              <a:t>6409 Fayetteville Rd</a:t>
            </a:r>
          </a:p>
          <a:p>
            <a:r>
              <a:rPr lang="en-US" sz="2400">
                <a:latin typeface="Calibri" charset="0"/>
              </a:rPr>
              <a:t>Suite 120-240</a:t>
            </a:r>
          </a:p>
          <a:p>
            <a:r>
              <a:rPr lang="en-US" sz="2400">
                <a:latin typeface="Calibri" charset="0"/>
              </a:rPr>
              <a:t>Durham, NC 27713</a:t>
            </a:r>
          </a:p>
          <a:p>
            <a:r>
              <a:rPr lang="en-US" sz="2400">
                <a:solidFill>
                  <a:srgbClr val="00B050"/>
                </a:solidFill>
                <a:latin typeface="Calibri" charset="0"/>
                <a:hlinkClick r:id="rId3"/>
              </a:rPr>
              <a:t>www.perc.net</a:t>
            </a:r>
            <a:endParaRPr lang="en-US" sz="2400">
              <a:solidFill>
                <a:srgbClr val="00B050"/>
              </a:solidFill>
              <a:latin typeface="Calibri" charset="0"/>
            </a:endParaRPr>
          </a:p>
          <a:p>
            <a:r>
              <a:rPr lang="en-US" sz="2400">
                <a:solidFill>
                  <a:schemeClr val="bg1"/>
                </a:solidFill>
                <a:latin typeface="Calibri" charset="0"/>
              </a:rPr>
              <a:t>(919) 338-2798  x803</a:t>
            </a:r>
          </a:p>
        </p:txBody>
      </p:sp>
      <p:pic>
        <p:nvPicPr>
          <p:cNvPr id="41988" name="Picture 11" descr="new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0788" y="2089150"/>
            <a:ext cx="3706812" cy="181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1082165"/>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B2Kd3EGokEeZJKXHew3r_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nd8cdr_NxEeuHWjakEM17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0ZaI2_WyK0SDwR1kM_9vp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WIc3Q2oLnU2vXwVhcusv5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3irE2ot5k2NscD6OKuUg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zwlX7xbfzEijRAL_NOOMrg"/>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B2Kd3EGokEeZJKXHew3r_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B2Kd3EGokEeZJKXHew3r_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B2Kd3EGokEeZJKXHew3r_w"/>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2311</TotalTime>
  <Words>435</Words>
  <Application>Microsoft Macintosh PowerPoint</Application>
  <PresentationFormat>On-screen Show (4:3)</PresentationFormat>
  <Paragraphs>65</Paragraphs>
  <Slides>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Office Theme</vt:lpstr>
      <vt:lpstr>think-cell Slide</vt:lpstr>
      <vt:lpstr>APEC Seminar on Cross-Border  Credit Information Exchange  Session IV: Moving Forward</vt:lpstr>
      <vt:lpstr>Contents</vt:lpstr>
      <vt:lpstr>Evolution of CIS within APEC</vt:lpstr>
      <vt:lpstr>FIDN CIS Scope of Work: Overview</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Michael Turner</dc:creator>
  <cp:lastModifiedBy>Michael Turner</cp:lastModifiedBy>
  <cp:revision>23</cp:revision>
  <dcterms:created xsi:type="dcterms:W3CDTF">2016-04-04T22:28:40Z</dcterms:created>
  <dcterms:modified xsi:type="dcterms:W3CDTF">2017-05-09T14:49:20Z</dcterms:modified>
</cp:coreProperties>
</file>