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7"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ael Turner"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varScale="1">
        <p:scale>
          <a:sx n="67" d="100"/>
          <a:sy n="67" d="100"/>
        </p:scale>
        <p:origin x="-196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commentAuthors" Target="commentAuthors.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3C348D-8C97-9549-8815-8C909359CE0A}" type="datetimeFigureOut">
              <a:rPr lang="en-US" smtClean="0"/>
              <a:t>5/9/17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EE1775-40CA-BD46-B0A8-BE312D5C83E5}" type="slidenum">
              <a:rPr lang="en-US" smtClean="0"/>
              <a:t>‹#›</a:t>
            </a:fld>
            <a:endParaRPr lang="en-US"/>
          </a:p>
        </p:txBody>
      </p:sp>
    </p:spTree>
    <p:extLst>
      <p:ext uri="{BB962C8B-B14F-4D97-AF65-F5344CB8AC3E}">
        <p14:creationId xmlns:p14="http://schemas.microsoft.com/office/powerpoint/2010/main" val="24125669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59C82D0B-2745-43F5-A242-79DE1EE6F40C}" type="slidenum">
              <a:rPr lang="en-US" sz="1200" smtClean="0"/>
              <a:pPr eaLnBrk="1" hangingPunct="1"/>
              <a:t>1</a:t>
            </a:fld>
            <a:endParaRPr lang="en-US" sz="1200" smtClean="0"/>
          </a:p>
        </p:txBody>
      </p:sp>
      <p:sp>
        <p:nvSpPr>
          <p:cNvPr id="9219" name="Rectangle 9"/>
          <p:cNvSpPr>
            <a:spLocks noGrp="1" noRot="1" noChangeAspect="1" noChangeArrowheads="1" noTextEdit="1"/>
          </p:cNvSpPr>
          <p:nvPr>
            <p:ph type="sldImg"/>
          </p:nvPr>
        </p:nvSpPr>
        <p:spPr>
          <a:ln/>
        </p:spPr>
      </p:sp>
      <p:sp>
        <p:nvSpPr>
          <p:cNvPr id="9220" name="Rectangle 10"/>
          <p:cNvSpPr>
            <a:spLocks noGrp="1" noChangeArrowheads="1"/>
          </p:cNvSpPr>
          <p:nvPr>
            <p:ph type="body" idx="1"/>
          </p:nvPr>
        </p:nvSpPr>
        <p:spPr>
          <a:xfrm>
            <a:off x="555356" y="4913436"/>
            <a:ext cx="5844153" cy="225669"/>
          </a:xfrm>
          <a:noFill/>
        </p:spPr>
        <p:txBody>
          <a:bodyPr/>
          <a:lstStyle/>
          <a:p>
            <a:pPr eaLnBrk="1" hangingPunct="1"/>
            <a:endParaRPr lang="en-US" smtClean="0"/>
          </a:p>
        </p:txBody>
      </p:sp>
    </p:spTree>
    <p:extLst>
      <p:ext uri="{BB962C8B-B14F-4D97-AF65-F5344CB8AC3E}">
        <p14:creationId xmlns:p14="http://schemas.microsoft.com/office/powerpoint/2010/main" val="17711868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Espaço Reservado para Imagem de Slide 1"/>
          <p:cNvSpPr>
            <a:spLocks noGrp="1" noRot="1" noChangeAspect="1" noTextEdit="1"/>
          </p:cNvSpPr>
          <p:nvPr>
            <p:ph type="sldImg"/>
          </p:nvPr>
        </p:nvSpPr>
        <p:spPr>
          <a:ln/>
        </p:spPr>
      </p:sp>
      <p:sp>
        <p:nvSpPr>
          <p:cNvPr id="36866"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pt-BR">
              <a:latin typeface="Arial" charset="0"/>
              <a:ea typeface="ＭＳ Ｐゴシック" charset="0"/>
              <a:cs typeface="ＭＳ Ｐゴシック" charset="0"/>
            </a:endParaRPr>
          </a:p>
        </p:txBody>
      </p:sp>
      <p:sp>
        <p:nvSpPr>
          <p:cNvPr id="36867"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a:buFont typeface="Arial" charset="0"/>
              <a:buNone/>
            </a:pPr>
            <a:fld id="{AB5CFB0A-05AF-7E41-9513-398373559883}" type="slidenum">
              <a:rPr lang="pt-BR" sz="1200"/>
              <a:pPr>
                <a:buFont typeface="Arial" charset="0"/>
                <a:buNone/>
              </a:pPr>
              <a:t>10</a:t>
            </a:fld>
            <a:endParaRPr lang="pt-BR"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Espaço Reservado para Imagem de Slide 1"/>
          <p:cNvSpPr>
            <a:spLocks noGrp="1" noRot="1" noChangeAspect="1" noTextEdit="1"/>
          </p:cNvSpPr>
          <p:nvPr>
            <p:ph type="sldImg"/>
          </p:nvPr>
        </p:nvSpPr>
        <p:spPr>
          <a:ln/>
        </p:spPr>
      </p:sp>
      <p:sp>
        <p:nvSpPr>
          <p:cNvPr id="38914"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pt-BR">
              <a:latin typeface="Arial" charset="0"/>
              <a:ea typeface="ＭＳ Ｐゴシック" charset="0"/>
              <a:cs typeface="ＭＳ Ｐゴシック" charset="0"/>
            </a:endParaRPr>
          </a:p>
        </p:txBody>
      </p:sp>
      <p:sp>
        <p:nvSpPr>
          <p:cNvPr id="38915"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a:buFont typeface="Arial" charset="0"/>
              <a:buNone/>
            </a:pPr>
            <a:fld id="{A97FB913-742E-2E40-B2D0-39A07F22326B}" type="slidenum">
              <a:rPr lang="pt-BR" sz="1200"/>
              <a:pPr>
                <a:buFont typeface="Arial" charset="0"/>
                <a:buNone/>
              </a:pPr>
              <a:t>11</a:t>
            </a:fld>
            <a:endParaRPr lang="pt-BR"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Espaço Reservado para Imagem de Slide 1"/>
          <p:cNvSpPr>
            <a:spLocks noGrp="1" noRot="1" noChangeAspect="1" noTextEdit="1"/>
          </p:cNvSpPr>
          <p:nvPr>
            <p:ph type="sldImg"/>
          </p:nvPr>
        </p:nvSpPr>
        <p:spPr>
          <a:ln/>
        </p:spPr>
      </p:sp>
      <p:sp>
        <p:nvSpPr>
          <p:cNvPr id="40962"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pt-BR">
              <a:latin typeface="Arial" charset="0"/>
              <a:ea typeface="ＭＳ Ｐゴシック" charset="0"/>
              <a:cs typeface="ＭＳ Ｐゴシック" charset="0"/>
            </a:endParaRPr>
          </a:p>
        </p:txBody>
      </p:sp>
      <p:sp>
        <p:nvSpPr>
          <p:cNvPr id="40963"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a:buFont typeface="Arial" charset="0"/>
              <a:buNone/>
            </a:pPr>
            <a:fld id="{9418386C-80C9-E346-9A0D-531EE11C66D0}" type="slidenum">
              <a:rPr lang="pt-BR" sz="1200"/>
              <a:pPr>
                <a:buFont typeface="Arial" charset="0"/>
                <a:buNone/>
              </a:pPr>
              <a:t>12</a:t>
            </a:fld>
            <a:endParaRPr lang="pt-BR"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Espaço Reservado para Imagem de Slide 1"/>
          <p:cNvSpPr>
            <a:spLocks noGrp="1" noRot="1" noChangeAspect="1" noTextEdit="1"/>
          </p:cNvSpPr>
          <p:nvPr>
            <p:ph type="sldImg"/>
          </p:nvPr>
        </p:nvSpPr>
        <p:spPr>
          <a:ln/>
        </p:spPr>
      </p:sp>
      <p:sp>
        <p:nvSpPr>
          <p:cNvPr id="43010"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pt-BR">
              <a:latin typeface="Arial" charset="0"/>
              <a:ea typeface="ＭＳ Ｐゴシック" charset="0"/>
              <a:cs typeface="ＭＳ Ｐゴシック" charset="0"/>
            </a:endParaRPr>
          </a:p>
        </p:txBody>
      </p:sp>
      <p:sp>
        <p:nvSpPr>
          <p:cNvPr id="43011"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a:buFont typeface="Arial" charset="0"/>
              <a:buNone/>
            </a:pPr>
            <a:fld id="{43591E02-5C29-1642-807C-BEB62B440B20}" type="slidenum">
              <a:rPr lang="pt-BR" sz="1200"/>
              <a:pPr>
                <a:buFont typeface="Arial" charset="0"/>
                <a:buNone/>
              </a:pPr>
              <a:t>13</a:t>
            </a:fld>
            <a:endParaRPr lang="pt-BR"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Espaço Reservado para Imagem de Slide 1"/>
          <p:cNvSpPr>
            <a:spLocks noGrp="1" noRot="1" noChangeAspect="1" noTextEdit="1"/>
          </p:cNvSpPr>
          <p:nvPr>
            <p:ph type="sldImg"/>
          </p:nvPr>
        </p:nvSpPr>
        <p:spPr>
          <a:ln/>
        </p:spPr>
      </p:sp>
      <p:sp>
        <p:nvSpPr>
          <p:cNvPr id="45058"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pt-BR">
              <a:latin typeface="Arial" charset="0"/>
              <a:ea typeface="ＭＳ Ｐゴシック" charset="0"/>
              <a:cs typeface="ＭＳ Ｐゴシック" charset="0"/>
            </a:endParaRPr>
          </a:p>
        </p:txBody>
      </p:sp>
      <p:sp>
        <p:nvSpPr>
          <p:cNvPr id="45059"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a:buFont typeface="Arial" charset="0"/>
              <a:buNone/>
            </a:pPr>
            <a:fld id="{A379672C-3381-444E-AAE6-7A82103D1773}" type="slidenum">
              <a:rPr lang="pt-BR" sz="1200"/>
              <a:pPr>
                <a:buFont typeface="Arial" charset="0"/>
                <a:buNone/>
              </a:pPr>
              <a:t>14</a:t>
            </a:fld>
            <a:endParaRPr lang="pt-BR"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Espaço Reservado para Imagem de Slide 1"/>
          <p:cNvSpPr>
            <a:spLocks noGrp="1" noRot="1" noChangeAspect="1" noTextEdit="1"/>
          </p:cNvSpPr>
          <p:nvPr>
            <p:ph type="sldImg"/>
          </p:nvPr>
        </p:nvSpPr>
        <p:spPr>
          <a:ln/>
        </p:spPr>
      </p:sp>
      <p:sp>
        <p:nvSpPr>
          <p:cNvPr id="47106"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pt-BR">
              <a:latin typeface="Arial" charset="0"/>
              <a:ea typeface="ＭＳ Ｐゴシック" charset="0"/>
              <a:cs typeface="ＭＳ Ｐゴシック" charset="0"/>
            </a:endParaRPr>
          </a:p>
        </p:txBody>
      </p:sp>
      <p:sp>
        <p:nvSpPr>
          <p:cNvPr id="47107"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a:buFont typeface="Arial" charset="0"/>
              <a:buNone/>
            </a:pPr>
            <a:fld id="{C900901B-2C48-1246-A6DB-A2C5FD943C5C}" type="slidenum">
              <a:rPr lang="pt-BR" sz="1200"/>
              <a:pPr>
                <a:buFont typeface="Arial" charset="0"/>
                <a:buNone/>
              </a:pPr>
              <a:t>15</a:t>
            </a:fld>
            <a:endParaRPr lang="pt-BR"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Espaço Reservado para Imagem de Slide 1"/>
          <p:cNvSpPr>
            <a:spLocks noGrp="1" noRot="1" noChangeAspect="1" noTextEdit="1"/>
          </p:cNvSpPr>
          <p:nvPr>
            <p:ph type="sldImg"/>
          </p:nvPr>
        </p:nvSpPr>
        <p:spPr>
          <a:ln/>
        </p:spPr>
      </p:sp>
      <p:sp>
        <p:nvSpPr>
          <p:cNvPr id="49154"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pt-BR">
              <a:latin typeface="Arial" charset="0"/>
              <a:ea typeface="ＭＳ Ｐゴシック" charset="0"/>
              <a:cs typeface="ＭＳ Ｐゴシック" charset="0"/>
            </a:endParaRPr>
          </a:p>
        </p:txBody>
      </p:sp>
      <p:sp>
        <p:nvSpPr>
          <p:cNvPr id="49155"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a:buFont typeface="Arial" charset="0"/>
              <a:buNone/>
            </a:pPr>
            <a:fld id="{062E31F9-4611-1542-8098-F82CADE45CD1}" type="slidenum">
              <a:rPr lang="pt-BR" sz="1200"/>
              <a:pPr>
                <a:buFont typeface="Arial" charset="0"/>
                <a:buNone/>
              </a:pPr>
              <a:t>16</a:t>
            </a:fld>
            <a:endParaRPr lang="pt-BR"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fld id="{6CE29184-9BD0-E042-9E6F-482EDBAD66E1}" type="slidenum">
              <a:rPr lang="en-US" sz="1200">
                <a:latin typeface="Tahoma" charset="0"/>
              </a:rPr>
              <a:pPr/>
              <a:t>17</a:t>
            </a:fld>
            <a:endParaRPr lang="en-US" sz="1200">
              <a:latin typeface="Tahoma" charset="0"/>
            </a:endParaRPr>
          </a:p>
        </p:txBody>
      </p:sp>
      <p:sp>
        <p:nvSpPr>
          <p:cNvPr id="43010" name="Rectangle 7"/>
          <p:cNvSpPr txBox="1">
            <a:spLocks noGrp="1" noChangeArrowheads="1"/>
          </p:cNvSpPr>
          <p:nvPr/>
        </p:nvSpPr>
        <p:spPr bwMode="auto">
          <a:xfrm>
            <a:off x="3886200" y="8687039"/>
            <a:ext cx="2971800" cy="45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algn="r"/>
            <a:fld id="{4810DAD0-E69C-9B48-84B8-108E5AE2EA45}" type="slidenum">
              <a:rPr lang="en-US" sz="1200">
                <a:latin typeface="Tahoma" charset="0"/>
              </a:rPr>
              <a:pPr algn="r"/>
              <a:t>17</a:t>
            </a:fld>
            <a:endParaRPr lang="en-US" sz="1200">
              <a:latin typeface="Tahoma" charset="0"/>
            </a:endParaRPr>
          </a:p>
        </p:txBody>
      </p:sp>
      <p:sp>
        <p:nvSpPr>
          <p:cNvPr id="43011" name="Rectangle 2"/>
          <p:cNvSpPr>
            <a:spLocks noChangeArrowheads="1" noTextEdit="1"/>
          </p:cNvSpPr>
          <p:nvPr>
            <p:ph type="sldImg"/>
          </p:nvPr>
        </p:nvSpPr>
        <p:spPr>
          <a:solidFill>
            <a:srgbClr val="FFFFFF"/>
          </a:solidFill>
          <a:ln/>
        </p:spPr>
      </p:sp>
      <p:sp>
        <p:nvSpPr>
          <p:cNvPr id="43012"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en-US">
              <a:latin typeface="Arial"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Espaço Reservado para Imagem de Slide 1"/>
          <p:cNvSpPr>
            <a:spLocks noGrp="1" noRot="1" noChangeAspect="1" noTextEdit="1"/>
          </p:cNvSpPr>
          <p:nvPr>
            <p:ph type="sldImg"/>
          </p:nvPr>
        </p:nvSpPr>
        <p:spPr>
          <a:ln/>
        </p:spPr>
      </p:sp>
      <p:sp>
        <p:nvSpPr>
          <p:cNvPr id="20482"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pt-BR">
              <a:latin typeface="Arial" charset="0"/>
              <a:ea typeface="ＭＳ Ｐゴシック" charset="0"/>
              <a:cs typeface="ＭＳ Ｐゴシック" charset="0"/>
            </a:endParaRPr>
          </a:p>
        </p:txBody>
      </p:sp>
      <p:sp>
        <p:nvSpPr>
          <p:cNvPr id="20483"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a:buFont typeface="Arial" charset="0"/>
              <a:buNone/>
            </a:pPr>
            <a:fld id="{CF61931E-33D6-FB4D-AF7D-AF56F9E46B67}" type="slidenum">
              <a:rPr lang="pt-BR" sz="1200"/>
              <a:pPr>
                <a:buFont typeface="Arial" charset="0"/>
                <a:buNone/>
              </a:pPr>
              <a:t>2</a:t>
            </a:fld>
            <a:endParaRPr lang="pt-BR"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Espaço Reservado para Imagem de Slide 1"/>
          <p:cNvSpPr>
            <a:spLocks noGrp="1" noRot="1" noChangeAspect="1" noTextEdit="1"/>
          </p:cNvSpPr>
          <p:nvPr>
            <p:ph type="sldImg"/>
          </p:nvPr>
        </p:nvSpPr>
        <p:spPr>
          <a:ln/>
        </p:spPr>
      </p:sp>
      <p:sp>
        <p:nvSpPr>
          <p:cNvPr id="22530"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pt-BR">
              <a:latin typeface="Arial" charset="0"/>
              <a:ea typeface="ＭＳ Ｐゴシック" charset="0"/>
              <a:cs typeface="ＭＳ Ｐゴシック" charset="0"/>
            </a:endParaRPr>
          </a:p>
        </p:txBody>
      </p:sp>
      <p:sp>
        <p:nvSpPr>
          <p:cNvPr id="22531"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a:buFont typeface="Arial" charset="0"/>
              <a:buNone/>
            </a:pPr>
            <a:fld id="{7D77EA1F-F50D-334D-A222-DC5EBB729761}" type="slidenum">
              <a:rPr lang="pt-BR" sz="1200"/>
              <a:pPr>
                <a:buFont typeface="Arial" charset="0"/>
                <a:buNone/>
              </a:pPr>
              <a:t>3</a:t>
            </a:fld>
            <a:endParaRPr lang="pt-BR"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Espaço Reservado para Imagem de Slide 1"/>
          <p:cNvSpPr>
            <a:spLocks noGrp="1" noRot="1" noChangeAspect="1" noTextEdit="1"/>
          </p:cNvSpPr>
          <p:nvPr>
            <p:ph type="sldImg"/>
          </p:nvPr>
        </p:nvSpPr>
        <p:spPr>
          <a:ln/>
        </p:spPr>
      </p:sp>
      <p:sp>
        <p:nvSpPr>
          <p:cNvPr id="24578"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pt-BR">
              <a:latin typeface="Arial" charset="0"/>
              <a:ea typeface="ＭＳ Ｐゴシック" charset="0"/>
              <a:cs typeface="ＭＳ Ｐゴシック" charset="0"/>
            </a:endParaRPr>
          </a:p>
        </p:txBody>
      </p:sp>
      <p:sp>
        <p:nvSpPr>
          <p:cNvPr id="24579"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a:buFont typeface="Arial" charset="0"/>
              <a:buNone/>
            </a:pPr>
            <a:fld id="{5B50C84C-FCD7-3845-9749-B99AE246E1AD}" type="slidenum">
              <a:rPr lang="pt-BR" sz="1200"/>
              <a:pPr>
                <a:buFont typeface="Arial" charset="0"/>
                <a:buNone/>
              </a:pPr>
              <a:t>4</a:t>
            </a:fld>
            <a:endParaRPr lang="pt-BR"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ço Reservado para Imagem de Slide 1"/>
          <p:cNvSpPr>
            <a:spLocks noGrp="1" noRot="1" noChangeAspect="1" noTextEdit="1"/>
          </p:cNvSpPr>
          <p:nvPr>
            <p:ph type="sldImg"/>
          </p:nvPr>
        </p:nvSpPr>
        <p:spPr>
          <a:ln/>
        </p:spPr>
      </p:sp>
      <p:sp>
        <p:nvSpPr>
          <p:cNvPr id="26626"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pt-BR">
              <a:latin typeface="Arial" charset="0"/>
              <a:ea typeface="ＭＳ Ｐゴシック" charset="0"/>
              <a:cs typeface="ＭＳ Ｐゴシック" charset="0"/>
            </a:endParaRPr>
          </a:p>
        </p:txBody>
      </p:sp>
      <p:sp>
        <p:nvSpPr>
          <p:cNvPr id="26627"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a:buFont typeface="Arial" charset="0"/>
              <a:buNone/>
            </a:pPr>
            <a:fld id="{25698AD9-6A6C-4A41-90CD-4B65B9074DA1}" type="slidenum">
              <a:rPr lang="pt-BR" sz="1200"/>
              <a:pPr>
                <a:buFont typeface="Arial" charset="0"/>
                <a:buNone/>
              </a:pPr>
              <a:t>5</a:t>
            </a:fld>
            <a:endParaRPr lang="pt-BR"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Espaço Reservado para Imagem de Slide 1"/>
          <p:cNvSpPr>
            <a:spLocks noGrp="1" noRot="1" noChangeAspect="1" noTextEdit="1"/>
          </p:cNvSpPr>
          <p:nvPr>
            <p:ph type="sldImg"/>
          </p:nvPr>
        </p:nvSpPr>
        <p:spPr>
          <a:ln/>
        </p:spPr>
      </p:sp>
      <p:sp>
        <p:nvSpPr>
          <p:cNvPr id="28674"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pt-BR">
              <a:latin typeface="Arial" charset="0"/>
              <a:ea typeface="ＭＳ Ｐゴシック" charset="0"/>
              <a:cs typeface="ＭＳ Ｐゴシック" charset="0"/>
            </a:endParaRPr>
          </a:p>
        </p:txBody>
      </p:sp>
      <p:sp>
        <p:nvSpPr>
          <p:cNvPr id="28675"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a:buFont typeface="Arial" charset="0"/>
              <a:buNone/>
            </a:pPr>
            <a:fld id="{47BC150A-0971-1342-8C8D-531DB1DCC59C}" type="slidenum">
              <a:rPr lang="pt-BR" sz="1200"/>
              <a:pPr>
                <a:buFont typeface="Arial" charset="0"/>
                <a:buNone/>
              </a:pPr>
              <a:t>6</a:t>
            </a:fld>
            <a:endParaRPr lang="pt-B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Espaço Reservado para Imagem de Slide 1"/>
          <p:cNvSpPr>
            <a:spLocks noGrp="1" noRot="1" noChangeAspect="1" noTextEdit="1"/>
          </p:cNvSpPr>
          <p:nvPr>
            <p:ph type="sldImg"/>
          </p:nvPr>
        </p:nvSpPr>
        <p:spPr>
          <a:ln/>
        </p:spPr>
      </p:sp>
      <p:sp>
        <p:nvSpPr>
          <p:cNvPr id="30722"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pt-BR">
              <a:latin typeface="Arial" charset="0"/>
              <a:ea typeface="ＭＳ Ｐゴシック" charset="0"/>
              <a:cs typeface="ＭＳ Ｐゴシック" charset="0"/>
            </a:endParaRPr>
          </a:p>
        </p:txBody>
      </p:sp>
      <p:sp>
        <p:nvSpPr>
          <p:cNvPr id="30723"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a:buFont typeface="Arial" charset="0"/>
              <a:buNone/>
            </a:pPr>
            <a:fld id="{28453034-1588-1F42-B47D-BA57EEEE26C5}" type="slidenum">
              <a:rPr lang="pt-BR" sz="1200"/>
              <a:pPr>
                <a:buFont typeface="Arial" charset="0"/>
                <a:buNone/>
              </a:pPr>
              <a:t>7</a:t>
            </a:fld>
            <a:endParaRPr lang="pt-BR"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Espaço Reservado para Imagem de Slide 1"/>
          <p:cNvSpPr>
            <a:spLocks noGrp="1" noRot="1" noChangeAspect="1" noTextEdit="1"/>
          </p:cNvSpPr>
          <p:nvPr>
            <p:ph type="sldImg"/>
          </p:nvPr>
        </p:nvSpPr>
        <p:spPr>
          <a:ln/>
        </p:spPr>
      </p:sp>
      <p:sp>
        <p:nvSpPr>
          <p:cNvPr id="32770"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pt-BR">
              <a:latin typeface="Arial" charset="0"/>
              <a:ea typeface="ＭＳ Ｐゴシック" charset="0"/>
              <a:cs typeface="ＭＳ Ｐゴシック" charset="0"/>
            </a:endParaRPr>
          </a:p>
        </p:txBody>
      </p:sp>
      <p:sp>
        <p:nvSpPr>
          <p:cNvPr id="32771"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a:buFont typeface="Arial" charset="0"/>
              <a:buNone/>
            </a:pPr>
            <a:fld id="{06121DE5-2B59-DE45-9799-C4E17F0742B2}" type="slidenum">
              <a:rPr lang="pt-BR" sz="1200"/>
              <a:pPr>
                <a:buFont typeface="Arial" charset="0"/>
                <a:buNone/>
              </a:pPr>
              <a:t>8</a:t>
            </a:fld>
            <a:endParaRPr lang="pt-BR"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Espaço Reservado para Imagem de Slide 1"/>
          <p:cNvSpPr>
            <a:spLocks noGrp="1" noRot="1" noChangeAspect="1" noTextEdit="1"/>
          </p:cNvSpPr>
          <p:nvPr>
            <p:ph type="sldImg"/>
          </p:nvPr>
        </p:nvSpPr>
        <p:spPr>
          <a:ln/>
        </p:spPr>
      </p:sp>
      <p:sp>
        <p:nvSpPr>
          <p:cNvPr id="34818"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pt-BR">
              <a:latin typeface="Arial" charset="0"/>
              <a:ea typeface="ＭＳ Ｐゴシック" charset="0"/>
              <a:cs typeface="ＭＳ Ｐゴシック" charset="0"/>
            </a:endParaRPr>
          </a:p>
        </p:txBody>
      </p:sp>
      <p:sp>
        <p:nvSpPr>
          <p:cNvPr id="34819"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a:buFont typeface="Arial" charset="0"/>
              <a:buNone/>
            </a:pPr>
            <a:fld id="{80AE82A2-AEF0-EB44-8591-37781CE015C3}" type="slidenum">
              <a:rPr lang="pt-BR" sz="1200"/>
              <a:pPr>
                <a:buFont typeface="Arial" charset="0"/>
                <a:buNone/>
              </a:pPr>
              <a:t>9</a:t>
            </a:fld>
            <a:endParaRPr lang="pt-BR"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9C7BDB-399C-004C-8CE9-439F73E7F043}" type="datetimeFigureOut">
              <a:rPr lang="en-US" smtClean="0"/>
              <a:t>5/9/17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1042295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9C7BDB-399C-004C-8CE9-439F73E7F043}" type="datetimeFigureOut">
              <a:rPr lang="en-US" smtClean="0"/>
              <a:t>5/9/17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3863764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9C7BDB-399C-004C-8CE9-439F73E7F043}" type="datetimeFigureOut">
              <a:rPr lang="en-US" smtClean="0"/>
              <a:t>5/9/17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2494024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9C7BDB-399C-004C-8CE9-439F73E7F043}" type="datetimeFigureOut">
              <a:rPr lang="en-US" smtClean="0"/>
              <a:t>5/9/17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3282673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9C7BDB-399C-004C-8CE9-439F73E7F043}" type="datetimeFigureOut">
              <a:rPr lang="en-US" smtClean="0"/>
              <a:t>5/9/17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331614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9C7BDB-399C-004C-8CE9-439F73E7F043}" type="datetimeFigureOut">
              <a:rPr lang="en-US" smtClean="0"/>
              <a:t>5/9/17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1565601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9C7BDB-399C-004C-8CE9-439F73E7F043}" type="datetimeFigureOut">
              <a:rPr lang="en-US" smtClean="0"/>
              <a:t>5/9/17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103275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9C7BDB-399C-004C-8CE9-439F73E7F043}" type="datetimeFigureOut">
              <a:rPr lang="en-US" smtClean="0"/>
              <a:t>5/9/17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1423112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9C7BDB-399C-004C-8CE9-439F73E7F043}" type="datetimeFigureOut">
              <a:rPr lang="en-US" smtClean="0"/>
              <a:t>5/9/17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2707450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9C7BDB-399C-004C-8CE9-439F73E7F043}" type="datetimeFigureOut">
              <a:rPr lang="en-US" smtClean="0"/>
              <a:t>5/9/17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1295616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9C7BDB-399C-004C-8CE9-439F73E7F043}" type="datetimeFigureOut">
              <a:rPr lang="en-US" smtClean="0"/>
              <a:t>5/9/17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73257-3C21-A945-B4A9-D6330DC6CDB2}" type="slidenum">
              <a:rPr lang="en-US" smtClean="0"/>
              <a:t>‹#›</a:t>
            </a:fld>
            <a:endParaRPr lang="en-US"/>
          </a:p>
        </p:txBody>
      </p:sp>
    </p:spTree>
    <p:extLst>
      <p:ext uri="{BB962C8B-B14F-4D97-AF65-F5344CB8AC3E}">
        <p14:creationId xmlns:p14="http://schemas.microsoft.com/office/powerpoint/2010/main" val="418749715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9C7BDB-399C-004C-8CE9-439F73E7F043}" type="datetimeFigureOut">
              <a:rPr lang="en-US" smtClean="0"/>
              <a:t>5/9/17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073257-3C21-A945-B4A9-D6330DC6CDB2}" type="slidenum">
              <a:rPr lang="en-US" smtClean="0"/>
              <a:t>‹#›</a:t>
            </a:fld>
            <a:endParaRPr lang="en-US"/>
          </a:p>
        </p:txBody>
      </p:sp>
    </p:spTree>
    <p:extLst>
      <p:ext uri="{BB962C8B-B14F-4D97-AF65-F5344CB8AC3E}">
        <p14:creationId xmlns:p14="http://schemas.microsoft.com/office/powerpoint/2010/main" val="1362974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hyperlink" Target="http://www.perc.net/" TargetMode="External"/><Relationship Id="rId4"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package" Target="../embeddings/Microsoft_Word_Document1.docx"/><Relationship Id="rId5"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package" Target="../embeddings/Microsoft_Word_Document2.docx"/><Relationship Id="rId5" Type="http://schemas.openxmlformats.org/officeDocument/2006/relationships/image" Target="../media/image4.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package" Target="../embeddings/Microsoft_Word_Document3.docx"/><Relationship Id="rId5" Type="http://schemas.openxmlformats.org/officeDocument/2006/relationships/image" Target="../media/image5.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BottomPlaceholder"/>
          <p:cNvSpPr>
            <a:spLocks noChangeArrowheads="1"/>
          </p:cNvSpPr>
          <p:nvPr/>
        </p:nvSpPr>
        <p:spPr bwMode="auto">
          <a:xfrm>
            <a:off x="0" y="2285784"/>
            <a:ext cx="2238620" cy="4575780"/>
          </a:xfrm>
          <a:prstGeom prst="rect">
            <a:avLst/>
          </a:prstGeom>
          <a:solidFill>
            <a:srgbClr val="0065CC"/>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296" tIns="46648" rIns="93296" bIns="46648" anchor="ctr"/>
          <a:lstStyle/>
          <a:p>
            <a:endParaRPr lang="en-US">
              <a:latin typeface="+mn-lt"/>
            </a:endParaRPr>
          </a:p>
        </p:txBody>
      </p:sp>
      <p:sp>
        <p:nvSpPr>
          <p:cNvPr id="11" name="TitleTopPlaceholder"/>
          <p:cNvSpPr>
            <a:spLocks noChangeArrowheads="1"/>
          </p:cNvSpPr>
          <p:nvPr/>
        </p:nvSpPr>
        <p:spPr bwMode="auto">
          <a:xfrm>
            <a:off x="0" y="1944"/>
            <a:ext cx="2238620" cy="2283840"/>
          </a:xfrm>
          <a:prstGeom prst="rect">
            <a:avLst/>
          </a:prstGeom>
          <a:solidFill>
            <a:srgbClr val="91AF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296" tIns="46648" rIns="93296" bIns="46648" anchor="ctr"/>
          <a:lstStyle/>
          <a:p>
            <a:endParaRPr lang="en-US">
              <a:latin typeface="+mn-lt"/>
            </a:endParaRPr>
          </a:p>
        </p:txBody>
      </p:sp>
      <p:sp>
        <p:nvSpPr>
          <p:cNvPr id="3074" name="Rectangle 54"/>
          <p:cNvSpPr>
            <a:spLocks noGrp="1" noChangeArrowheads="1"/>
          </p:cNvSpPr>
          <p:nvPr>
            <p:ph type="ctrTitle"/>
          </p:nvPr>
        </p:nvSpPr>
        <p:spPr>
          <a:xfrm>
            <a:off x="2693794" y="1874914"/>
            <a:ext cx="6107025" cy="502445"/>
          </a:xfrm>
        </p:spPr>
        <p:txBody>
          <a:bodyPr>
            <a:noAutofit/>
          </a:bodyPr>
          <a:lstStyle/>
          <a:p>
            <a:r>
              <a:rPr lang="en-GB" sz="3200" b="1" dirty="0" smtClean="0"/>
              <a:t>APEC Seminar on Cross-Border </a:t>
            </a:r>
            <a:br>
              <a:rPr lang="en-GB" sz="3200" b="1" dirty="0" smtClean="0"/>
            </a:br>
            <a:r>
              <a:rPr lang="en-GB" sz="3200" b="1" dirty="0" smtClean="0"/>
              <a:t>Credit Information Exchange</a:t>
            </a:r>
            <a:br>
              <a:rPr lang="en-GB" sz="3200" b="1" dirty="0" smtClean="0"/>
            </a:br>
            <a:r>
              <a:rPr lang="en-GB" sz="3200" b="1" dirty="0" smtClean="0"/>
              <a:t/>
            </a:r>
            <a:br>
              <a:rPr lang="en-GB" sz="3200" b="1" dirty="0" smtClean="0"/>
            </a:br>
            <a:r>
              <a:rPr lang="en-GB" sz="2800" i="1" dirty="0" smtClean="0"/>
              <a:t>Session III: </a:t>
            </a:r>
            <a:r>
              <a:rPr lang="en-US" sz="2800" i="1" dirty="0" smtClean="0"/>
              <a:t>Key </a:t>
            </a:r>
            <a:r>
              <a:rPr lang="en-US" sz="2800" i="1" dirty="0"/>
              <a:t>elements of a successful Cross-Border Credit Information Exchange mechanism – </a:t>
            </a:r>
            <a:r>
              <a:rPr lang="en-US" sz="2800" i="1" dirty="0" smtClean="0"/>
              <a:t>Data </a:t>
            </a:r>
            <a:r>
              <a:rPr lang="en-US" sz="2800" dirty="0"/>
              <a:t>	</a:t>
            </a:r>
            <a:br>
              <a:rPr lang="en-US" sz="2800" dirty="0"/>
            </a:br>
            <a:endParaRPr lang="en-US" sz="2800" i="1" dirty="0"/>
          </a:p>
        </p:txBody>
      </p:sp>
      <p:sp>
        <p:nvSpPr>
          <p:cNvPr id="3079" name="McK Date"/>
          <p:cNvSpPr txBox="1">
            <a:spLocks noChangeArrowheads="1"/>
          </p:cNvSpPr>
          <p:nvPr/>
        </p:nvSpPr>
        <p:spPr bwMode="auto">
          <a:xfrm>
            <a:off x="2693795" y="5304665"/>
            <a:ext cx="503608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r>
              <a:rPr lang="en-GB" sz="1400" dirty="0">
                <a:latin typeface="+mn-lt"/>
              </a:rPr>
              <a:t>1</a:t>
            </a:r>
            <a:r>
              <a:rPr lang="en-GB" sz="1400" dirty="0" smtClean="0">
                <a:latin typeface="+mn-lt"/>
              </a:rPr>
              <a:t>6 May </a:t>
            </a:r>
            <a:r>
              <a:rPr lang="en-GB" sz="1400" dirty="0" smtClean="0">
                <a:latin typeface="+mn-lt"/>
              </a:rPr>
              <a:t>2017</a:t>
            </a:r>
            <a:endParaRPr lang="en-US" sz="1400" dirty="0">
              <a:latin typeface="+mn-lt"/>
            </a:endParaRPr>
          </a:p>
        </p:txBody>
      </p:sp>
      <p:sp>
        <p:nvSpPr>
          <p:cNvPr id="3080" name="McK Document type"/>
          <p:cNvSpPr txBox="1">
            <a:spLocks noChangeArrowheads="1"/>
          </p:cNvSpPr>
          <p:nvPr/>
        </p:nvSpPr>
        <p:spPr bwMode="auto">
          <a:xfrm>
            <a:off x="2693794" y="4943436"/>
            <a:ext cx="503608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r>
              <a:rPr lang="en-GB" sz="2000" b="1" dirty="0" err="1" smtClean="0">
                <a:latin typeface="+mn-lt"/>
              </a:rPr>
              <a:t>Ninh</a:t>
            </a:r>
            <a:r>
              <a:rPr lang="en-GB" sz="2000" b="1" dirty="0" smtClean="0">
                <a:latin typeface="+mn-lt"/>
              </a:rPr>
              <a:t> </a:t>
            </a:r>
            <a:r>
              <a:rPr lang="en-GB" sz="2000" b="1" dirty="0" err="1" smtClean="0">
                <a:latin typeface="+mn-lt"/>
              </a:rPr>
              <a:t>Binh</a:t>
            </a:r>
            <a:r>
              <a:rPr lang="en-GB" sz="2000" b="1" dirty="0" smtClean="0">
                <a:latin typeface="+mn-lt"/>
              </a:rPr>
              <a:t>, Vietnam</a:t>
            </a:r>
            <a:endParaRPr lang="en-US" sz="2000" b="1" dirty="0">
              <a:latin typeface="+mn-lt"/>
            </a:endParaRPr>
          </a:p>
        </p:txBody>
      </p:sp>
      <p:sp>
        <p:nvSpPr>
          <p:cNvPr id="3081" name="McK Disclaimer"/>
          <p:cNvSpPr>
            <a:spLocks noChangeArrowheads="1"/>
          </p:cNvSpPr>
          <p:nvPr/>
        </p:nvSpPr>
        <p:spPr bwMode="auto">
          <a:xfrm>
            <a:off x="2693794" y="6015733"/>
            <a:ext cx="5224957" cy="24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defTabSz="821202" eaLnBrk="0" hangingPunct="0"/>
            <a:r>
              <a:rPr lang="en-US" sz="800" dirty="0"/>
              <a:t>CONFIDENTIAL AND PROPRIETARY</a:t>
            </a:r>
          </a:p>
          <a:p>
            <a:pPr defTabSz="821202" eaLnBrk="0" hangingPunct="0"/>
            <a:r>
              <a:rPr lang="en-US" sz="800" dirty="0"/>
              <a:t>Any use of this material without specific permission of </a:t>
            </a:r>
            <a:r>
              <a:rPr lang="en-US" sz="800" dirty="0" smtClean="0"/>
              <a:t>PERC </a:t>
            </a:r>
            <a:r>
              <a:rPr lang="en-US" sz="800" dirty="0"/>
              <a:t>is strictly prohibited</a:t>
            </a:r>
          </a:p>
        </p:txBody>
      </p:sp>
      <p:sp>
        <p:nvSpPr>
          <p:cNvPr id="9" name="Rectangle 37"/>
          <p:cNvSpPr>
            <a:spLocks noChangeArrowheads="1"/>
          </p:cNvSpPr>
          <p:nvPr/>
        </p:nvSpPr>
        <p:spPr bwMode="auto">
          <a:xfrm>
            <a:off x="1" y="1"/>
            <a:ext cx="9140760" cy="6858000"/>
          </a:xfrm>
          <a:prstGeom prst="rect">
            <a:avLst/>
          </a:prstGeom>
          <a:noFill/>
          <a:ln w="317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296" tIns="46648" rIns="93296" bIns="46648" anchor="ctr"/>
          <a:lstStyle/>
          <a:p>
            <a:endParaRPr lang="en-US">
              <a:latin typeface="+mn-lt"/>
            </a:endParaRPr>
          </a:p>
        </p:txBody>
      </p:sp>
      <p:pic>
        <p:nvPicPr>
          <p:cNvPr id="12" name="Picture 14" descr="APCC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1339" y="3946486"/>
            <a:ext cx="2908300"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 descr="new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50069"/>
            <a:ext cx="2238619"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09163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79EE0F37-EAD8-A741-BF9F-926681843675}" type="slidenum">
              <a:rPr lang="en-US" sz="1000"/>
              <a:pPr eaLnBrk="1" hangingPunct="1"/>
              <a:t>10</a:t>
            </a:fld>
            <a:endParaRPr lang="en-US" sz="1000"/>
          </a:p>
        </p:txBody>
      </p:sp>
      <p:sp>
        <p:nvSpPr>
          <p:cNvPr id="35842" name="Título 1"/>
          <p:cNvSpPr>
            <a:spLocks noGrp="1"/>
          </p:cNvSpPr>
          <p:nvPr>
            <p:ph type="title"/>
          </p:nvPr>
        </p:nvSpPr>
        <p:spPr>
          <a:xfrm>
            <a:off x="228600" y="0"/>
            <a:ext cx="8915400" cy="900113"/>
          </a:xfrm>
        </p:spPr>
        <p:txBody>
          <a:bodyPr/>
          <a:lstStyle/>
          <a:p>
            <a:pPr algn="ctr"/>
            <a:r>
              <a:rPr lang="en-US" sz="2900" b="1">
                <a:solidFill>
                  <a:schemeClr val="accent1"/>
                </a:solidFill>
                <a:latin typeface="Arial" charset="0"/>
                <a:ea typeface="ＭＳ Ｐゴシック" charset="0"/>
                <a:cs typeface="ＭＳ Ｐゴシック" charset="0"/>
              </a:rPr>
              <a:t>Need for Appropriate, Proportional Regulations</a:t>
            </a:r>
          </a:p>
        </p:txBody>
      </p:sp>
      <p:sp>
        <p:nvSpPr>
          <p:cNvPr id="35843" name="Rectangle 2"/>
          <p:cNvSpPr>
            <a:spLocks noChangeArrowheads="1"/>
          </p:cNvSpPr>
          <p:nvPr/>
        </p:nvSpPr>
        <p:spPr bwMode="auto">
          <a:xfrm>
            <a:off x="271463" y="998538"/>
            <a:ext cx="84836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t> </a:t>
            </a:r>
            <a:endParaRPr lang="en-US" sz="1800"/>
          </a:p>
          <a:p>
            <a:r>
              <a:rPr lang="en-US" sz="2000">
                <a:solidFill>
                  <a:srgbClr val="CC9900"/>
                </a:solidFill>
              </a:rPr>
              <a:t>The World Bank’s “General Principles” goes to underscore the importance of maintaining appropriate flexibility and the need to balance different policy objectives.</a:t>
            </a:r>
          </a:p>
          <a:p>
            <a:r>
              <a:rPr lang="en-US" sz="1800"/>
              <a:t> </a:t>
            </a:r>
          </a:p>
          <a:p>
            <a:r>
              <a:rPr lang="en-US" sz="1800"/>
              <a:t>“156. Proportionality of laws and regulations responds to three main characteristics: a) adequacy; b) necessity; and c) non-excessiveness. In credit reporting, these three aspects should be reflected in the legal and regulatory frame- work supporting the collection of credit and related data from businesses and individuals, and the use of such data.</a:t>
            </a:r>
          </a:p>
          <a:p>
            <a:r>
              <a:rPr lang="en-US" sz="1800"/>
              <a:t>157. When designing new laws or regulations, or amendments to the existing ones, regulators should carefully weigh the intended benefits with the potential negative consequences such new rules may have on the credit reporting system as a whole. This includes the need that any penalties that are established be proportional to the related offense. The industry should be consulted to help ensure the proposed new regulations are proportionate and effective.”</a:t>
            </a:r>
          </a:p>
        </p:txBody>
      </p:sp>
    </p:spTree>
    <p:extLst>
      <p:ext uri="{BB962C8B-B14F-4D97-AF65-F5344CB8AC3E}">
        <p14:creationId xmlns:p14="http://schemas.microsoft.com/office/powerpoint/2010/main" val="143491774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6DF24DF8-B5C5-E64F-A132-2C2E3164C254}" type="slidenum">
              <a:rPr lang="en-US" sz="1000"/>
              <a:pPr eaLnBrk="1" hangingPunct="1"/>
              <a:t>11</a:t>
            </a:fld>
            <a:endParaRPr lang="en-US" sz="1000"/>
          </a:p>
        </p:txBody>
      </p:sp>
      <p:sp>
        <p:nvSpPr>
          <p:cNvPr id="37890" name="Título 1"/>
          <p:cNvSpPr>
            <a:spLocks noGrp="1"/>
          </p:cNvSpPr>
          <p:nvPr>
            <p:ph type="title"/>
          </p:nvPr>
        </p:nvSpPr>
        <p:spPr>
          <a:xfrm>
            <a:off x="228600" y="0"/>
            <a:ext cx="8915400" cy="900113"/>
          </a:xfrm>
        </p:spPr>
        <p:txBody>
          <a:bodyPr/>
          <a:lstStyle/>
          <a:p>
            <a:pPr algn="ctr"/>
            <a:r>
              <a:rPr lang="en-US" sz="2900" b="1">
                <a:solidFill>
                  <a:schemeClr val="accent1"/>
                </a:solidFill>
                <a:latin typeface="Arial" charset="0"/>
                <a:ea typeface="ＭＳ Ｐゴシック" charset="0"/>
                <a:cs typeface="ＭＳ Ｐゴシック" charset="0"/>
              </a:rPr>
              <a:t>Need for Appropriate, Proportional Regulations</a:t>
            </a:r>
          </a:p>
        </p:txBody>
      </p:sp>
      <p:sp>
        <p:nvSpPr>
          <p:cNvPr id="37891" name="Rectangle 2"/>
          <p:cNvSpPr>
            <a:spLocks noChangeArrowheads="1"/>
          </p:cNvSpPr>
          <p:nvPr/>
        </p:nvSpPr>
        <p:spPr bwMode="auto">
          <a:xfrm>
            <a:off x="271463" y="998538"/>
            <a:ext cx="8483600" cy="289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t> </a:t>
            </a:r>
            <a:endParaRPr lang="en-US" sz="1800"/>
          </a:p>
          <a:p>
            <a:r>
              <a:rPr lang="en-US" sz="2000">
                <a:solidFill>
                  <a:srgbClr val="CC9900"/>
                </a:solidFill>
              </a:rPr>
              <a:t>The World Bank’s “General Principles” goes to underscore the importance of maintaining appropriate flexibility and the need to balance different policy objectives.</a:t>
            </a:r>
          </a:p>
          <a:p>
            <a:r>
              <a:rPr lang="en-US" sz="1800"/>
              <a:t> </a:t>
            </a:r>
          </a:p>
          <a:p>
            <a:r>
              <a:rPr lang="en-US" sz="1800"/>
              <a:t>“159. The legal framework should be designed to balance interests of the consumers/data subjects on one hand, and the objective of promoting credit information flows and innovation in the credit reporting system to assure economic development in a stable environment.”</a:t>
            </a:r>
          </a:p>
        </p:txBody>
      </p:sp>
    </p:spTree>
    <p:extLst>
      <p:ext uri="{BB962C8B-B14F-4D97-AF65-F5344CB8AC3E}">
        <p14:creationId xmlns:p14="http://schemas.microsoft.com/office/powerpoint/2010/main" val="87061625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DF2641D5-9F58-0C4E-B675-ED4E90AAFD20}" type="slidenum">
              <a:rPr lang="en-US" sz="1000"/>
              <a:pPr eaLnBrk="1" hangingPunct="1"/>
              <a:t>12</a:t>
            </a:fld>
            <a:endParaRPr lang="en-US" sz="1000"/>
          </a:p>
        </p:txBody>
      </p:sp>
      <p:sp>
        <p:nvSpPr>
          <p:cNvPr id="39938" name="Título 1"/>
          <p:cNvSpPr>
            <a:spLocks noGrp="1"/>
          </p:cNvSpPr>
          <p:nvPr>
            <p:ph type="title"/>
          </p:nvPr>
        </p:nvSpPr>
        <p:spPr>
          <a:xfrm>
            <a:off x="228600" y="0"/>
            <a:ext cx="8915400" cy="900113"/>
          </a:xfrm>
        </p:spPr>
        <p:txBody>
          <a:bodyPr/>
          <a:lstStyle/>
          <a:p>
            <a:pPr algn="ctr"/>
            <a:r>
              <a:rPr lang="en-US" sz="2900" b="1">
                <a:solidFill>
                  <a:schemeClr val="accent1"/>
                </a:solidFill>
                <a:latin typeface="Arial" charset="0"/>
                <a:ea typeface="ＭＳ Ｐゴシック" charset="0"/>
                <a:cs typeface="ＭＳ Ｐゴシック" charset="0"/>
              </a:rPr>
              <a:t>Need for Appropriate, Proportional Regulations</a:t>
            </a:r>
          </a:p>
        </p:txBody>
      </p:sp>
      <p:sp>
        <p:nvSpPr>
          <p:cNvPr id="39939" name="Rectangle 2"/>
          <p:cNvSpPr>
            <a:spLocks noChangeArrowheads="1"/>
          </p:cNvSpPr>
          <p:nvPr/>
        </p:nvSpPr>
        <p:spPr bwMode="auto">
          <a:xfrm>
            <a:off x="271463" y="998538"/>
            <a:ext cx="848360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sz="1800">
              <a:solidFill>
                <a:srgbClr val="CC9900"/>
              </a:solidFill>
            </a:endParaRPr>
          </a:p>
          <a:p>
            <a:r>
              <a:rPr lang="en-US" sz="2000">
                <a:solidFill>
                  <a:srgbClr val="CC9900"/>
                </a:solidFill>
              </a:rPr>
              <a:t>Consistent with a need for proportionality and flexibility based on needs, risks, and contexts, an EU data protection guide states…</a:t>
            </a:r>
          </a:p>
          <a:p>
            <a:endParaRPr lang="en-US" sz="1800"/>
          </a:p>
          <a:p>
            <a:r>
              <a:rPr lang="en-US" sz="1800"/>
              <a:t>“In principle, all data controllers must notify supervisory authorities when they process data. Member States may provide for simplification or exemption from notification for specific types of processing which do not entail particular risks. Exception and simplification can also be granted when, in conformity with national law, an independent officer in charge of data protection has been appointed by the controller.”</a:t>
            </a:r>
          </a:p>
        </p:txBody>
      </p:sp>
    </p:spTree>
    <p:extLst>
      <p:ext uri="{BB962C8B-B14F-4D97-AF65-F5344CB8AC3E}">
        <p14:creationId xmlns:p14="http://schemas.microsoft.com/office/powerpoint/2010/main" val="103513940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AF60A89C-B5E2-1F40-B112-FE41A9C11AE4}" type="slidenum">
              <a:rPr lang="en-US" sz="1000"/>
              <a:pPr eaLnBrk="1" hangingPunct="1"/>
              <a:t>13</a:t>
            </a:fld>
            <a:endParaRPr lang="en-US" sz="1000"/>
          </a:p>
        </p:txBody>
      </p:sp>
      <p:sp>
        <p:nvSpPr>
          <p:cNvPr id="41986" name="Título 1"/>
          <p:cNvSpPr>
            <a:spLocks noGrp="1"/>
          </p:cNvSpPr>
          <p:nvPr>
            <p:ph type="title"/>
          </p:nvPr>
        </p:nvSpPr>
        <p:spPr>
          <a:xfrm>
            <a:off x="228600" y="0"/>
            <a:ext cx="8915400" cy="900113"/>
          </a:xfrm>
        </p:spPr>
        <p:txBody>
          <a:bodyPr/>
          <a:lstStyle/>
          <a:p>
            <a:pPr algn="ctr"/>
            <a:r>
              <a:rPr lang="en-US" sz="2900" b="1">
                <a:solidFill>
                  <a:schemeClr val="accent1"/>
                </a:solidFill>
                <a:latin typeface="Arial" charset="0"/>
                <a:ea typeface="ＭＳ Ｐゴシック" charset="0"/>
                <a:cs typeface="ＭＳ Ｐゴシック" charset="0"/>
              </a:rPr>
              <a:t>Need for Appropriate, Proportional Regulations</a:t>
            </a:r>
          </a:p>
        </p:txBody>
      </p:sp>
      <p:sp>
        <p:nvSpPr>
          <p:cNvPr id="41987" name="Rectangle 2"/>
          <p:cNvSpPr>
            <a:spLocks noChangeArrowheads="1"/>
          </p:cNvSpPr>
          <p:nvPr/>
        </p:nvSpPr>
        <p:spPr bwMode="auto">
          <a:xfrm>
            <a:off x="271463" y="998538"/>
            <a:ext cx="8483600" cy="55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sz="1800">
              <a:solidFill>
                <a:srgbClr val="CC9900"/>
              </a:solidFill>
            </a:endParaRPr>
          </a:p>
          <a:p>
            <a:r>
              <a:rPr lang="en-US" sz="2000">
                <a:solidFill>
                  <a:srgbClr val="CC9900"/>
                </a:solidFill>
              </a:rPr>
              <a:t>The first and perhaps still most influential document to propose a framework is the OECD’s Guidelines on the Protection of Privacy and Transborder Flows of Personal Data (1980, updated 2013). The OECD Guidelines, covering all systems of collecting and managing all personal data, now consist of 8 principles…</a:t>
            </a:r>
          </a:p>
          <a:p>
            <a:endParaRPr lang="en-US" sz="2000">
              <a:solidFill>
                <a:srgbClr val="CC9900"/>
              </a:solidFill>
            </a:endParaRPr>
          </a:p>
          <a:p>
            <a:r>
              <a:rPr lang="en-US" sz="1800"/>
              <a:t>1. Collection Limitation Principle, which stipulates that the collection of personal data should be limited, be obtained “where appropriate” with the data subject’s consent.</a:t>
            </a:r>
          </a:p>
          <a:p>
            <a:r>
              <a:rPr lang="en-US" sz="1800"/>
              <a:t>2. Data Quality Principle </a:t>
            </a:r>
          </a:p>
          <a:p>
            <a:r>
              <a:rPr lang="en-US" sz="1800"/>
              <a:t>3. Purpose Specification Principle</a:t>
            </a:r>
          </a:p>
          <a:p>
            <a:r>
              <a:rPr lang="en-US" sz="1800"/>
              <a:t>4. Use Limitation Principle </a:t>
            </a:r>
          </a:p>
          <a:p>
            <a:r>
              <a:rPr lang="en-US" sz="1800"/>
              <a:t>5. Security Safeguards Principle</a:t>
            </a:r>
          </a:p>
          <a:p>
            <a:r>
              <a:rPr lang="en-US" sz="1800"/>
              <a:t>6. Openness Principle</a:t>
            </a:r>
          </a:p>
          <a:p>
            <a:r>
              <a:rPr lang="en-US" sz="1800"/>
              <a:t>7. Individual Participation Principle</a:t>
            </a:r>
          </a:p>
          <a:p>
            <a:r>
              <a:rPr lang="en-US" sz="1800"/>
              <a:t>8. Accountability Principle</a:t>
            </a:r>
          </a:p>
          <a:p>
            <a:endParaRPr lang="en-US" sz="1800"/>
          </a:p>
          <a:p>
            <a:endParaRPr lang="en-US" sz="1800"/>
          </a:p>
        </p:txBody>
      </p:sp>
    </p:spTree>
    <p:extLst>
      <p:ext uri="{BB962C8B-B14F-4D97-AF65-F5344CB8AC3E}">
        <p14:creationId xmlns:p14="http://schemas.microsoft.com/office/powerpoint/2010/main" val="136761514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30699561-2AFF-D34D-8404-0E4240ADD028}" type="slidenum">
              <a:rPr lang="en-US" sz="1000"/>
              <a:pPr eaLnBrk="1" hangingPunct="1"/>
              <a:t>14</a:t>
            </a:fld>
            <a:endParaRPr lang="en-US" sz="1000"/>
          </a:p>
        </p:txBody>
      </p:sp>
      <p:sp>
        <p:nvSpPr>
          <p:cNvPr id="44034" name="Título 1"/>
          <p:cNvSpPr>
            <a:spLocks noGrp="1"/>
          </p:cNvSpPr>
          <p:nvPr>
            <p:ph type="title"/>
          </p:nvPr>
        </p:nvSpPr>
        <p:spPr>
          <a:xfrm>
            <a:off x="228600" y="0"/>
            <a:ext cx="8915400" cy="900113"/>
          </a:xfrm>
        </p:spPr>
        <p:txBody>
          <a:bodyPr>
            <a:normAutofit fontScale="90000"/>
          </a:bodyPr>
          <a:lstStyle/>
          <a:p>
            <a:pPr algn="ctr"/>
            <a:r>
              <a:rPr lang="en-US" sz="2900" b="1">
                <a:solidFill>
                  <a:schemeClr val="accent1"/>
                </a:solidFill>
                <a:latin typeface="Arial" charset="0"/>
                <a:ea typeface="ＭＳ Ｐゴシック" charset="0"/>
                <a:cs typeface="ＭＳ Ｐゴシック" charset="0"/>
              </a:rPr>
              <a:t>No need for tension between credit reporting and consumer data protection</a:t>
            </a:r>
          </a:p>
        </p:txBody>
      </p:sp>
      <p:sp>
        <p:nvSpPr>
          <p:cNvPr id="44035" name="Rectangle 2"/>
          <p:cNvSpPr>
            <a:spLocks noChangeArrowheads="1"/>
          </p:cNvSpPr>
          <p:nvPr/>
        </p:nvSpPr>
        <p:spPr bwMode="auto">
          <a:xfrm>
            <a:off x="271463" y="998538"/>
            <a:ext cx="8483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sz="1800">
              <a:solidFill>
                <a:srgbClr val="CC9900"/>
              </a:solidFill>
            </a:endParaRPr>
          </a:p>
          <a:p>
            <a:r>
              <a:rPr lang="en-US" sz="2000" b="1">
                <a:solidFill>
                  <a:srgbClr val="CC9900"/>
                </a:solidFill>
              </a:rPr>
              <a:t>Consumers Benefit When Lenders Are Permitted to Offer Credit Products That Require Credit Checks and Credit Reporting</a:t>
            </a:r>
            <a:r>
              <a:rPr lang="en-US" sz="2000">
                <a:solidFill>
                  <a:srgbClr val="CC9900"/>
                </a:solidFill>
              </a:rPr>
              <a:t>. </a:t>
            </a:r>
            <a:r>
              <a:rPr lang="en-US" sz="2000"/>
              <a:t>To ensure appropriate borrowers are chosen for specific loan terms (interest rate, loan amount, fees), credit checks can be required. Credit reporting (including full-file data) can be used as a commitment mechanism with borrowers and to overcome moral hazard. Credit reporting, as such, can be a necessary, integral component of specific credit products (data sharing is part of the product). As such, mandating that consents for credit reporting be separate and not required by the main credit agreements would be inappropriate in lending and stifle the development of consumer lending</a:t>
            </a:r>
            <a:endParaRPr lang="en-US" sz="1800"/>
          </a:p>
          <a:p>
            <a:endParaRPr lang="en-US" sz="1800"/>
          </a:p>
        </p:txBody>
      </p:sp>
    </p:spTree>
    <p:extLst>
      <p:ext uri="{BB962C8B-B14F-4D97-AF65-F5344CB8AC3E}">
        <p14:creationId xmlns:p14="http://schemas.microsoft.com/office/powerpoint/2010/main" val="151628377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35C1E14C-6E46-3642-8F69-AD7F482BE091}" type="slidenum">
              <a:rPr lang="en-US" sz="1000"/>
              <a:pPr eaLnBrk="1" hangingPunct="1"/>
              <a:t>15</a:t>
            </a:fld>
            <a:endParaRPr lang="en-US" sz="1000"/>
          </a:p>
        </p:txBody>
      </p:sp>
      <p:sp>
        <p:nvSpPr>
          <p:cNvPr id="46082" name="Título 1"/>
          <p:cNvSpPr>
            <a:spLocks noGrp="1"/>
          </p:cNvSpPr>
          <p:nvPr>
            <p:ph type="title"/>
          </p:nvPr>
        </p:nvSpPr>
        <p:spPr>
          <a:xfrm>
            <a:off x="228600" y="0"/>
            <a:ext cx="8915400" cy="900113"/>
          </a:xfrm>
        </p:spPr>
        <p:txBody>
          <a:bodyPr>
            <a:normAutofit fontScale="90000"/>
          </a:bodyPr>
          <a:lstStyle/>
          <a:p>
            <a:pPr algn="ctr"/>
            <a:r>
              <a:rPr lang="en-US" sz="2900" b="1">
                <a:solidFill>
                  <a:schemeClr val="accent1"/>
                </a:solidFill>
                <a:latin typeface="Arial" charset="0"/>
                <a:ea typeface="ＭＳ Ｐゴシック" charset="0"/>
                <a:cs typeface="ＭＳ Ｐゴシック" charset="0"/>
              </a:rPr>
              <a:t>No need for tension between credit reporting and consumer data protection</a:t>
            </a:r>
          </a:p>
        </p:txBody>
      </p:sp>
      <p:sp>
        <p:nvSpPr>
          <p:cNvPr id="46083" name="Rectangle 2"/>
          <p:cNvSpPr>
            <a:spLocks noChangeArrowheads="1"/>
          </p:cNvSpPr>
          <p:nvPr/>
        </p:nvSpPr>
        <p:spPr bwMode="auto">
          <a:xfrm>
            <a:off x="271463" y="998538"/>
            <a:ext cx="8483600" cy="344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sz="1800">
              <a:solidFill>
                <a:srgbClr val="CC9900"/>
              </a:solidFill>
            </a:endParaRPr>
          </a:p>
          <a:p>
            <a:r>
              <a:rPr lang="en-US" sz="2000" b="1">
                <a:solidFill>
                  <a:srgbClr val="CC9900"/>
                </a:solidFill>
              </a:rPr>
              <a:t>Consumers Benefit From Availability of Independent, Unedited Source of Data to Assess Consumer Credit Risk and Capacity. </a:t>
            </a:r>
            <a:r>
              <a:rPr lang="en-US" sz="2000">
                <a:solidFill>
                  <a:srgbClr val="292929"/>
                </a:solidFill>
              </a:rPr>
              <a:t>As a third party, independent source of information, the extent of consumer control over credit bureau data usually extends to acting as a key participant along with the data furnisher and the credit bureau itself to promote data accuracy. Beyond data accuracy, the consumer then usually has rights to review their data and control access to their data. </a:t>
            </a:r>
            <a:r>
              <a:rPr lang="en-US" sz="2000" b="1" i="1" u="sng">
                <a:solidFill>
                  <a:srgbClr val="292929"/>
                </a:solidFill>
              </a:rPr>
              <a:t>Credit reporting would not be useful to consumers as a trusted proof of their risk if consumers could choose which specific data or accounts were allowed to be maintained and shared. </a:t>
            </a:r>
            <a:endParaRPr lang="en-US" sz="1800" b="1" i="1" u="sng">
              <a:solidFill>
                <a:srgbClr val="292929"/>
              </a:solidFill>
            </a:endParaRPr>
          </a:p>
        </p:txBody>
      </p:sp>
    </p:spTree>
    <p:extLst>
      <p:ext uri="{BB962C8B-B14F-4D97-AF65-F5344CB8AC3E}">
        <p14:creationId xmlns:p14="http://schemas.microsoft.com/office/powerpoint/2010/main" val="251794194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280CEF75-FC50-7141-A127-6D4D9C0F8D9F}" type="slidenum">
              <a:rPr lang="en-US" sz="1000"/>
              <a:pPr eaLnBrk="1" hangingPunct="1"/>
              <a:t>16</a:t>
            </a:fld>
            <a:endParaRPr lang="en-US" sz="1000"/>
          </a:p>
        </p:txBody>
      </p:sp>
      <p:sp>
        <p:nvSpPr>
          <p:cNvPr id="48130" name="Título 1"/>
          <p:cNvSpPr>
            <a:spLocks noGrp="1"/>
          </p:cNvSpPr>
          <p:nvPr>
            <p:ph type="title"/>
          </p:nvPr>
        </p:nvSpPr>
        <p:spPr>
          <a:xfrm>
            <a:off x="228600" y="0"/>
            <a:ext cx="8915400" cy="900113"/>
          </a:xfrm>
        </p:spPr>
        <p:txBody>
          <a:bodyPr>
            <a:normAutofit fontScale="90000"/>
          </a:bodyPr>
          <a:lstStyle/>
          <a:p>
            <a:pPr algn="ctr"/>
            <a:r>
              <a:rPr lang="en-US" sz="2900" b="1">
                <a:solidFill>
                  <a:schemeClr val="accent1"/>
                </a:solidFill>
                <a:latin typeface="Arial" charset="0"/>
                <a:ea typeface="ＭＳ Ｐゴシック" charset="0"/>
                <a:cs typeface="ＭＳ Ｐゴシック" charset="0"/>
              </a:rPr>
              <a:t>No need for tension between credit reporting and consumer data protection</a:t>
            </a:r>
          </a:p>
        </p:txBody>
      </p:sp>
      <p:sp>
        <p:nvSpPr>
          <p:cNvPr id="48131" name="Rectangle 2"/>
          <p:cNvSpPr>
            <a:spLocks noChangeArrowheads="1"/>
          </p:cNvSpPr>
          <p:nvPr/>
        </p:nvSpPr>
        <p:spPr bwMode="auto">
          <a:xfrm>
            <a:off x="271463" y="998538"/>
            <a:ext cx="8483600"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sz="1800">
              <a:solidFill>
                <a:srgbClr val="CC9900"/>
              </a:solidFill>
            </a:endParaRPr>
          </a:p>
          <a:p>
            <a:r>
              <a:rPr lang="en-US" sz="2000" b="1">
                <a:solidFill>
                  <a:srgbClr val="CC9900"/>
                </a:solidFill>
              </a:rPr>
              <a:t>Economic and Social Benefits from Robust Credit Reporting can be Achieved without Sacrificing Meaningful Data Protections and Data Subjects’ Rights. </a:t>
            </a:r>
            <a:r>
              <a:rPr lang="en-US" sz="2000">
                <a:solidFill>
                  <a:srgbClr val="292929"/>
                </a:solidFill>
              </a:rPr>
              <a:t>Details of consents and data protections can be designed to both (1) promote data sharing and (2) give data subjects’ rights to access their on data, control access to their credit bureau data by other parties, and contest inaccuracies. Properly designed data protections need not trade robust credit reporting for meaningful data protection. </a:t>
            </a:r>
            <a:r>
              <a:rPr lang="en-US" sz="2000" b="1" i="1" u="sng">
                <a:solidFill>
                  <a:srgbClr val="292929"/>
                </a:solidFill>
              </a:rPr>
              <a:t>Both can be achieved.</a:t>
            </a:r>
            <a:endParaRPr lang="en-US" sz="1800" b="1" i="1" u="sng">
              <a:solidFill>
                <a:srgbClr val="292929"/>
              </a:solidFill>
            </a:endParaRPr>
          </a:p>
        </p:txBody>
      </p:sp>
    </p:spTree>
    <p:extLst>
      <p:ext uri="{BB962C8B-B14F-4D97-AF65-F5344CB8AC3E}">
        <p14:creationId xmlns:p14="http://schemas.microsoft.com/office/powerpoint/2010/main" val="159790999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endParaRPr lang="en-US" sz="1000"/>
          </a:p>
          <a:p>
            <a:pPr eaLnBrk="1" hangingPunct="1"/>
            <a:endParaRPr lang="en-US" sz="1000"/>
          </a:p>
        </p:txBody>
      </p:sp>
      <p:sp>
        <p:nvSpPr>
          <p:cNvPr id="41986" name="Rectangle 4"/>
          <p:cNvSpPr>
            <a:spLocks noChangeArrowheads="1"/>
          </p:cNvSpPr>
          <p:nvPr/>
        </p:nvSpPr>
        <p:spPr bwMode="auto">
          <a:xfrm>
            <a:off x="685800" y="2743200"/>
            <a:ext cx="7772400" cy="173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p>
            <a:pPr>
              <a:lnSpc>
                <a:spcPct val="110000"/>
              </a:lnSpc>
            </a:pPr>
            <a:endParaRPr lang="en-US" sz="2800" b="1">
              <a:latin typeface="Trebuchet MS" charset="0"/>
            </a:endParaRPr>
          </a:p>
        </p:txBody>
      </p:sp>
      <p:sp>
        <p:nvSpPr>
          <p:cNvPr id="41987" name="TextBox 5"/>
          <p:cNvSpPr txBox="1">
            <a:spLocks noChangeArrowheads="1"/>
          </p:cNvSpPr>
          <p:nvPr/>
        </p:nvSpPr>
        <p:spPr bwMode="auto">
          <a:xfrm>
            <a:off x="2768600" y="3987800"/>
            <a:ext cx="37338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endParaRPr lang="en-US" sz="2400">
              <a:latin typeface="Calibri" charset="0"/>
            </a:endParaRPr>
          </a:p>
          <a:p>
            <a:r>
              <a:rPr lang="en-US" sz="2400">
                <a:latin typeface="Calibri" charset="0"/>
              </a:rPr>
              <a:t>6409 Fayetteville Rd</a:t>
            </a:r>
          </a:p>
          <a:p>
            <a:r>
              <a:rPr lang="en-US" sz="2400">
                <a:latin typeface="Calibri" charset="0"/>
              </a:rPr>
              <a:t>Suite 120-240</a:t>
            </a:r>
          </a:p>
          <a:p>
            <a:r>
              <a:rPr lang="en-US" sz="2400">
                <a:latin typeface="Calibri" charset="0"/>
              </a:rPr>
              <a:t>Durham, NC 27713</a:t>
            </a:r>
          </a:p>
          <a:p>
            <a:r>
              <a:rPr lang="en-US" sz="2400">
                <a:solidFill>
                  <a:srgbClr val="00B050"/>
                </a:solidFill>
                <a:latin typeface="Calibri" charset="0"/>
                <a:hlinkClick r:id="rId3"/>
              </a:rPr>
              <a:t>www.perc.net</a:t>
            </a:r>
            <a:endParaRPr lang="en-US" sz="2400">
              <a:solidFill>
                <a:srgbClr val="00B050"/>
              </a:solidFill>
              <a:latin typeface="Calibri" charset="0"/>
            </a:endParaRPr>
          </a:p>
          <a:p>
            <a:r>
              <a:rPr lang="en-US" sz="2400">
                <a:solidFill>
                  <a:schemeClr val="bg1"/>
                </a:solidFill>
                <a:latin typeface="Calibri" charset="0"/>
              </a:rPr>
              <a:t>(919) 338-2798  x803</a:t>
            </a:r>
          </a:p>
        </p:txBody>
      </p:sp>
      <p:pic>
        <p:nvPicPr>
          <p:cNvPr id="41988" name="Picture 11" descr="new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0788" y="2089150"/>
            <a:ext cx="3706812" cy="181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108216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B124B889-ECC8-E84F-90DD-5390C8A83EB3}" type="slidenum">
              <a:rPr lang="en-US" sz="1000"/>
              <a:pPr eaLnBrk="1" hangingPunct="1"/>
              <a:t>2</a:t>
            </a:fld>
            <a:endParaRPr lang="en-US" sz="1000"/>
          </a:p>
        </p:txBody>
      </p:sp>
      <p:sp>
        <p:nvSpPr>
          <p:cNvPr id="19458" name="Título 1"/>
          <p:cNvSpPr>
            <a:spLocks noGrp="1"/>
          </p:cNvSpPr>
          <p:nvPr>
            <p:ph type="title"/>
          </p:nvPr>
        </p:nvSpPr>
        <p:spPr>
          <a:xfrm>
            <a:off x="0" y="0"/>
            <a:ext cx="9144000" cy="900113"/>
          </a:xfrm>
        </p:spPr>
        <p:txBody>
          <a:bodyPr/>
          <a:lstStyle/>
          <a:p>
            <a:pPr algn="ctr"/>
            <a:r>
              <a:rPr lang="en-US" sz="2600" b="1">
                <a:solidFill>
                  <a:schemeClr val="accent1"/>
                </a:solidFill>
                <a:latin typeface="Arial" charset="0"/>
                <a:ea typeface="ＭＳ Ｐゴシック" charset="0"/>
                <a:cs typeface="ＭＳ Ｐゴシック" charset="0"/>
              </a:rPr>
              <a:t>Credit Reporting is a Key Part of a Well-functioning Financial Sector and Economy</a:t>
            </a:r>
            <a:endParaRPr lang="en-US" sz="3300" b="1">
              <a:solidFill>
                <a:schemeClr val="accent1"/>
              </a:solidFill>
              <a:latin typeface="Arial" charset="0"/>
              <a:ea typeface="ＭＳ Ｐゴシック" charset="0"/>
              <a:cs typeface="ＭＳ Ｐゴシック" charset="0"/>
            </a:endParaRPr>
          </a:p>
        </p:txBody>
      </p:sp>
      <p:sp>
        <p:nvSpPr>
          <p:cNvPr id="19459" name="Content Placeholder 2"/>
          <p:cNvSpPr>
            <a:spLocks noGrp="1"/>
          </p:cNvSpPr>
          <p:nvPr>
            <p:ph idx="1"/>
          </p:nvPr>
        </p:nvSpPr>
        <p:spPr>
          <a:xfrm>
            <a:off x="88900" y="1054100"/>
            <a:ext cx="8851900" cy="5029200"/>
          </a:xfrm>
        </p:spPr>
        <p:txBody>
          <a:bodyPr/>
          <a:lstStyle/>
          <a:p>
            <a:r>
              <a:rPr lang="en-US">
                <a:latin typeface="Arial" charset="0"/>
                <a:ea typeface="ＭＳ Ｐゴシック" charset="0"/>
                <a:cs typeface="ＭＳ Ｐゴシック" charset="0"/>
              </a:rPr>
              <a:t>Credit Reporting </a:t>
            </a:r>
            <a:r>
              <a:rPr lang="en-US" sz="2800">
                <a:latin typeface="Arial" charset="0"/>
                <a:ea typeface="ＭＳ Ｐゴシック" charset="0"/>
                <a:cs typeface="ＭＳ Ｐゴシック" charset="0"/>
              </a:rPr>
              <a:t>(information sharing)</a:t>
            </a:r>
            <a:endParaRPr lang="en-GB" sz="2800">
              <a:latin typeface="Arial" charset="0"/>
              <a:ea typeface="ＭＳ Ｐゴシック" charset="0"/>
              <a:cs typeface="ＭＳ Ｐゴシック" charset="0"/>
            </a:endParaRPr>
          </a:p>
          <a:p>
            <a:pPr lvl="1"/>
            <a:r>
              <a:rPr lang="en-US" sz="2400">
                <a:latin typeface="Arial" charset="0"/>
                <a:ea typeface="ＭＳ Ｐゴシック" charset="0"/>
              </a:rPr>
              <a:t>Helps to lower lending transaction costs</a:t>
            </a:r>
          </a:p>
          <a:p>
            <a:pPr lvl="1"/>
            <a:r>
              <a:rPr lang="en-US" sz="2400">
                <a:latin typeface="Arial" charset="0"/>
                <a:ea typeface="ＭＳ Ｐゴシック" charset="0"/>
              </a:rPr>
              <a:t>Can promote competition and innovation among lenders (other entities)</a:t>
            </a:r>
          </a:p>
          <a:p>
            <a:pPr lvl="1"/>
            <a:r>
              <a:rPr lang="en-US" sz="2400">
                <a:latin typeface="Arial" charset="0"/>
                <a:ea typeface="ＭＳ Ｐゴシック" charset="0"/>
              </a:rPr>
              <a:t>Helps reduce the problem of adverse selection</a:t>
            </a:r>
          </a:p>
          <a:p>
            <a:pPr lvl="1"/>
            <a:r>
              <a:rPr lang="en-US" sz="2400">
                <a:latin typeface="Arial" charset="0"/>
                <a:ea typeface="ＭＳ Ｐゴシック" charset="0"/>
              </a:rPr>
              <a:t>Helps reduce the problem of moral hazard</a:t>
            </a:r>
          </a:p>
          <a:p>
            <a:pPr lvl="1"/>
            <a:r>
              <a:rPr lang="en-US" sz="2400">
                <a:latin typeface="Arial" charset="0"/>
                <a:ea typeface="ＭＳ Ｐゴシック" charset="0"/>
              </a:rPr>
              <a:t>Improves transparency</a:t>
            </a:r>
          </a:p>
          <a:p>
            <a:pPr lvl="1"/>
            <a:r>
              <a:rPr lang="en-US" sz="2400">
                <a:latin typeface="Arial" charset="0"/>
                <a:ea typeface="ＭＳ Ｐゴシック" charset="0"/>
              </a:rPr>
              <a:t>Improves credit inclusion (credit access)</a:t>
            </a:r>
          </a:p>
          <a:p>
            <a:pPr lvl="1"/>
            <a:r>
              <a:rPr lang="en-US" sz="2400">
                <a:latin typeface="Arial" charset="0"/>
                <a:ea typeface="ＭＳ Ｐゴシック" charset="0"/>
              </a:rPr>
              <a:t>Can aid in safety and soundness</a:t>
            </a:r>
          </a:p>
          <a:p>
            <a:pPr lvl="1"/>
            <a:r>
              <a:rPr lang="en-US" sz="2400">
                <a:latin typeface="Arial" charset="0"/>
                <a:ea typeface="ＭＳ Ｐゴシック" charset="0"/>
              </a:rPr>
              <a:t>Can help protect consumers from overindebtedness</a:t>
            </a:r>
          </a:p>
          <a:p>
            <a:pPr lvl="1"/>
            <a:r>
              <a:rPr lang="en-US" sz="2400">
                <a:latin typeface="Arial" charset="0"/>
                <a:ea typeface="ＭＳ Ｐゴシック" charset="0"/>
              </a:rPr>
              <a:t>Can promote sustainable economic growth</a:t>
            </a:r>
          </a:p>
          <a:p>
            <a:pPr lvl="1"/>
            <a:endParaRPr lang="en-US" sz="2400">
              <a:latin typeface="Arial" charset="0"/>
              <a:ea typeface="ＭＳ Ｐゴシック" charset="0"/>
            </a:endParaRPr>
          </a:p>
          <a:p>
            <a:pPr lvl="1"/>
            <a:endParaRPr lang="en-US" sz="2400">
              <a:latin typeface="Arial" charset="0"/>
              <a:ea typeface="ＭＳ Ｐゴシック" charset="0"/>
            </a:endParaRPr>
          </a:p>
          <a:p>
            <a:pPr lvl="1"/>
            <a:endParaRPr lang="en-US" sz="2400">
              <a:latin typeface="Arial" charset="0"/>
              <a:ea typeface="ＭＳ Ｐゴシック" charset="0"/>
            </a:endParaRPr>
          </a:p>
          <a:p>
            <a:pPr lvl="1"/>
            <a:endParaRPr lang="en-US">
              <a:latin typeface="Arial" charset="0"/>
              <a:ea typeface="ＭＳ Ｐゴシック" charset="0"/>
            </a:endParaRPr>
          </a:p>
          <a:p>
            <a:pPr lvl="1"/>
            <a:endParaRPr lang="en-US">
              <a:latin typeface="Arial" charset="0"/>
              <a:ea typeface="ＭＳ Ｐゴシック" charset="0"/>
            </a:endParaRPr>
          </a:p>
          <a:p>
            <a:pPr lvl="1"/>
            <a:endParaRPr lang="en-US">
              <a:latin typeface="Arial" charset="0"/>
              <a:ea typeface="ＭＳ Ｐゴシック" charset="0"/>
            </a:endParaRPr>
          </a:p>
          <a:p>
            <a:pPr lvl="1"/>
            <a:endParaRPr lang="en-US">
              <a:latin typeface="Arial" charset="0"/>
              <a:ea typeface="ＭＳ Ｐゴシック" charset="0"/>
            </a:endParaRPr>
          </a:p>
          <a:p>
            <a:pPr lvl="1"/>
            <a:endParaRPr lang="en-GB">
              <a:latin typeface="Arial" charset="0"/>
              <a:ea typeface="ＭＳ Ｐゴシック" charset="0"/>
            </a:endParaRPr>
          </a:p>
          <a:p>
            <a:pPr lvl="1"/>
            <a:endParaRPr lang="en-US">
              <a:latin typeface="Arial" charset="0"/>
              <a:ea typeface="ＭＳ Ｐゴシック" charset="0"/>
            </a:endParaRPr>
          </a:p>
          <a:p>
            <a:pPr lvl="1"/>
            <a:endParaRPr lang="en-US">
              <a:latin typeface="Arial" charset="0"/>
              <a:ea typeface="ＭＳ Ｐゴシック" charset="0"/>
            </a:endParaRPr>
          </a:p>
          <a:p>
            <a:pPr lvl="1"/>
            <a:endParaRPr lang="en-US">
              <a:latin typeface="Arial" charset="0"/>
              <a:ea typeface="ＭＳ Ｐゴシック" charset="0"/>
            </a:endParaRPr>
          </a:p>
          <a:p>
            <a:pPr lvl="1"/>
            <a:endParaRPr lang="en-GB">
              <a:latin typeface="Arial" charset="0"/>
              <a:ea typeface="ＭＳ Ｐゴシック" charset="0"/>
            </a:endParaRPr>
          </a:p>
          <a:p>
            <a:endParaRPr lang="en-GB">
              <a:latin typeface="Arial" charset="0"/>
              <a:ea typeface="ＭＳ Ｐゴシック" charset="0"/>
              <a:cs typeface="ＭＳ Ｐゴシック" charset="0"/>
            </a:endParaRPr>
          </a:p>
        </p:txBody>
      </p:sp>
    </p:spTree>
    <p:extLst>
      <p:ext uri="{BB962C8B-B14F-4D97-AF65-F5344CB8AC3E}">
        <p14:creationId xmlns:p14="http://schemas.microsoft.com/office/powerpoint/2010/main" val="192245268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52A36744-DEDF-3241-8887-AB484336ABB1}" type="slidenum">
              <a:rPr lang="en-US" sz="1000"/>
              <a:pPr eaLnBrk="1" hangingPunct="1"/>
              <a:t>3</a:t>
            </a:fld>
            <a:endParaRPr lang="en-US" sz="1000"/>
          </a:p>
        </p:txBody>
      </p:sp>
      <p:sp>
        <p:nvSpPr>
          <p:cNvPr id="21506" name="Título 1"/>
          <p:cNvSpPr>
            <a:spLocks noGrp="1"/>
          </p:cNvSpPr>
          <p:nvPr>
            <p:ph type="title"/>
          </p:nvPr>
        </p:nvSpPr>
        <p:spPr>
          <a:xfrm>
            <a:off x="0" y="0"/>
            <a:ext cx="9144000" cy="900113"/>
          </a:xfrm>
        </p:spPr>
        <p:txBody>
          <a:bodyPr/>
          <a:lstStyle/>
          <a:p>
            <a:pPr algn="ctr"/>
            <a:r>
              <a:rPr lang="en-US" sz="2600" b="1">
                <a:solidFill>
                  <a:schemeClr val="accent1"/>
                </a:solidFill>
                <a:latin typeface="Arial" charset="0"/>
                <a:ea typeface="ＭＳ Ｐゴシック" charset="0"/>
                <a:cs typeface="ＭＳ Ｐゴシック" charset="0"/>
              </a:rPr>
              <a:t>Credit Reporting is a Key Part of a Well-functioning Financial Sector and Economy</a:t>
            </a:r>
            <a:endParaRPr lang="en-US" sz="3300" b="1">
              <a:solidFill>
                <a:schemeClr val="accent1"/>
              </a:solidFill>
              <a:latin typeface="Arial" charset="0"/>
              <a:ea typeface="ＭＳ Ｐゴシック" charset="0"/>
              <a:cs typeface="ＭＳ Ｐゴシック" charset="0"/>
            </a:endParaRPr>
          </a:p>
        </p:txBody>
      </p:sp>
      <p:sp>
        <p:nvSpPr>
          <p:cNvPr id="21507" name="Content Placeholder 2"/>
          <p:cNvSpPr>
            <a:spLocks noGrp="1"/>
          </p:cNvSpPr>
          <p:nvPr>
            <p:ph idx="1"/>
          </p:nvPr>
        </p:nvSpPr>
        <p:spPr>
          <a:xfrm>
            <a:off x="88900" y="1625600"/>
            <a:ext cx="8851900" cy="4457700"/>
          </a:xfrm>
        </p:spPr>
        <p:txBody>
          <a:bodyPr/>
          <a:lstStyle/>
          <a:p>
            <a:r>
              <a:rPr lang="en-US">
                <a:latin typeface="Arial" charset="0"/>
                <a:ea typeface="ＭＳ Ｐゴシック" charset="0"/>
                <a:cs typeface="ＭＳ Ｐゴシック" charset="0"/>
              </a:rPr>
              <a:t>P</a:t>
            </a:r>
            <a:r>
              <a:rPr lang="en-US" sz="2800">
                <a:latin typeface="Arial" charset="0"/>
                <a:ea typeface="ＭＳ Ｐゴシック" charset="0"/>
                <a:cs typeface="ＭＳ Ｐゴシック" charset="0"/>
              </a:rPr>
              <a:t>olicymakers should look for ways to encourage credit reporting and when enacting data protections be careful not to put up unneeded barriers to information sharing</a:t>
            </a:r>
            <a:endParaRPr lang="en-GB" sz="2800">
              <a:latin typeface="Arial" charset="0"/>
              <a:ea typeface="ＭＳ Ｐゴシック" charset="0"/>
              <a:cs typeface="ＭＳ Ｐゴシック" charset="0"/>
            </a:endParaRPr>
          </a:p>
          <a:p>
            <a:pPr lvl="1"/>
            <a:endParaRPr lang="en-US" sz="2400">
              <a:latin typeface="Arial" charset="0"/>
              <a:ea typeface="ＭＳ Ｐゴシック" charset="0"/>
            </a:endParaRPr>
          </a:p>
          <a:p>
            <a:pPr lvl="1"/>
            <a:endParaRPr lang="en-US" sz="2400">
              <a:latin typeface="Arial" charset="0"/>
              <a:ea typeface="ＭＳ Ｐゴシック" charset="0"/>
            </a:endParaRPr>
          </a:p>
          <a:p>
            <a:pPr lvl="1"/>
            <a:endParaRPr lang="en-US" sz="2400">
              <a:latin typeface="Arial" charset="0"/>
              <a:ea typeface="ＭＳ Ｐゴシック" charset="0"/>
            </a:endParaRPr>
          </a:p>
          <a:p>
            <a:pPr lvl="1"/>
            <a:endParaRPr lang="en-US">
              <a:latin typeface="Arial" charset="0"/>
              <a:ea typeface="ＭＳ Ｐゴシック" charset="0"/>
            </a:endParaRPr>
          </a:p>
          <a:p>
            <a:pPr lvl="1"/>
            <a:endParaRPr lang="en-US">
              <a:latin typeface="Arial" charset="0"/>
              <a:ea typeface="ＭＳ Ｐゴシック" charset="0"/>
            </a:endParaRPr>
          </a:p>
          <a:p>
            <a:pPr lvl="1"/>
            <a:endParaRPr lang="en-US">
              <a:latin typeface="Arial" charset="0"/>
              <a:ea typeface="ＭＳ Ｐゴシック" charset="0"/>
            </a:endParaRPr>
          </a:p>
          <a:p>
            <a:pPr lvl="1"/>
            <a:endParaRPr lang="en-US">
              <a:latin typeface="Arial" charset="0"/>
              <a:ea typeface="ＭＳ Ｐゴシック" charset="0"/>
            </a:endParaRPr>
          </a:p>
          <a:p>
            <a:pPr lvl="1"/>
            <a:endParaRPr lang="en-GB">
              <a:latin typeface="Arial" charset="0"/>
              <a:ea typeface="ＭＳ Ｐゴシック" charset="0"/>
            </a:endParaRPr>
          </a:p>
          <a:p>
            <a:pPr lvl="1"/>
            <a:endParaRPr lang="en-US">
              <a:latin typeface="Arial" charset="0"/>
              <a:ea typeface="ＭＳ Ｐゴシック" charset="0"/>
            </a:endParaRPr>
          </a:p>
          <a:p>
            <a:pPr lvl="1"/>
            <a:endParaRPr lang="en-US">
              <a:latin typeface="Arial" charset="0"/>
              <a:ea typeface="ＭＳ Ｐゴシック" charset="0"/>
            </a:endParaRPr>
          </a:p>
          <a:p>
            <a:pPr lvl="1"/>
            <a:endParaRPr lang="en-US">
              <a:latin typeface="Arial" charset="0"/>
              <a:ea typeface="ＭＳ Ｐゴシック" charset="0"/>
            </a:endParaRPr>
          </a:p>
          <a:p>
            <a:pPr lvl="1"/>
            <a:endParaRPr lang="en-GB">
              <a:latin typeface="Arial" charset="0"/>
              <a:ea typeface="ＭＳ Ｐゴシック" charset="0"/>
            </a:endParaRPr>
          </a:p>
          <a:p>
            <a:endParaRPr lang="en-GB">
              <a:latin typeface="Arial" charset="0"/>
              <a:ea typeface="ＭＳ Ｐゴシック" charset="0"/>
              <a:cs typeface="ＭＳ Ｐゴシック" charset="0"/>
            </a:endParaRPr>
          </a:p>
        </p:txBody>
      </p:sp>
    </p:spTree>
    <p:extLst>
      <p:ext uri="{BB962C8B-B14F-4D97-AF65-F5344CB8AC3E}">
        <p14:creationId xmlns:p14="http://schemas.microsoft.com/office/powerpoint/2010/main" val="104195910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613BEC58-3E64-0D49-A457-704A6A88A8D8}" type="slidenum">
              <a:rPr lang="en-US" sz="1000"/>
              <a:pPr eaLnBrk="1" hangingPunct="1"/>
              <a:t>4</a:t>
            </a:fld>
            <a:endParaRPr lang="en-US" sz="1000"/>
          </a:p>
        </p:txBody>
      </p:sp>
      <p:sp>
        <p:nvSpPr>
          <p:cNvPr id="23554" name="Título 1"/>
          <p:cNvSpPr>
            <a:spLocks noGrp="1"/>
          </p:cNvSpPr>
          <p:nvPr>
            <p:ph type="title"/>
          </p:nvPr>
        </p:nvSpPr>
        <p:spPr>
          <a:xfrm>
            <a:off x="0" y="0"/>
            <a:ext cx="9144000" cy="558800"/>
          </a:xfrm>
        </p:spPr>
        <p:txBody>
          <a:bodyPr/>
          <a:lstStyle/>
          <a:p>
            <a:pPr algn="ctr"/>
            <a:r>
              <a:rPr lang="en-US" sz="2600" b="1">
                <a:solidFill>
                  <a:schemeClr val="accent1"/>
                </a:solidFill>
                <a:latin typeface="Arial" charset="0"/>
                <a:ea typeface="ＭＳ Ｐゴシック" charset="0"/>
                <a:cs typeface="ＭＳ Ｐゴシック" charset="0"/>
              </a:rPr>
              <a:t>Examples of Impacts of Credit Reporting</a:t>
            </a:r>
            <a:endParaRPr lang="en-US" sz="3300" b="1">
              <a:solidFill>
                <a:schemeClr val="accent1"/>
              </a:solidFill>
              <a:latin typeface="Arial" charset="0"/>
              <a:ea typeface="ＭＳ Ｐゴシック" charset="0"/>
              <a:cs typeface="ＭＳ Ｐゴシック" charset="0"/>
            </a:endParaRPr>
          </a:p>
        </p:txBody>
      </p:sp>
      <p:graphicFrame>
        <p:nvGraphicFramePr>
          <p:cNvPr id="23555" name="Object 4"/>
          <p:cNvGraphicFramePr>
            <a:graphicFrameLocks noChangeAspect="1"/>
          </p:cNvGraphicFramePr>
          <p:nvPr/>
        </p:nvGraphicFramePr>
        <p:xfrm>
          <a:off x="587375" y="728663"/>
          <a:ext cx="7678738" cy="5349875"/>
        </p:xfrm>
        <a:graphic>
          <a:graphicData uri="http://schemas.openxmlformats.org/presentationml/2006/ole">
            <mc:AlternateContent xmlns:mc="http://schemas.openxmlformats.org/markup-compatibility/2006">
              <mc:Choice xmlns:v="urn:schemas-microsoft-com:vml" Requires="v">
                <p:oleObj spid="_x0000_s7170" name="Document" r:id="rId4" imgW="6146800" imgH="5359400" progId="Word.Document.12">
                  <p:embed/>
                </p:oleObj>
              </mc:Choice>
              <mc:Fallback>
                <p:oleObj name="Document" r:id="rId4" imgW="6146800" imgH="5359400"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7375" y="728663"/>
                        <a:ext cx="7678738" cy="534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7090860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DC3DB30E-F617-F447-B696-57EE9DC3FF28}" type="slidenum">
              <a:rPr lang="en-US" sz="1000"/>
              <a:pPr eaLnBrk="1" hangingPunct="1"/>
              <a:t>5</a:t>
            </a:fld>
            <a:endParaRPr lang="en-US" sz="1000"/>
          </a:p>
        </p:txBody>
      </p:sp>
      <p:sp>
        <p:nvSpPr>
          <p:cNvPr id="25602" name="Título 1"/>
          <p:cNvSpPr>
            <a:spLocks noGrp="1"/>
          </p:cNvSpPr>
          <p:nvPr>
            <p:ph type="title"/>
          </p:nvPr>
        </p:nvSpPr>
        <p:spPr>
          <a:xfrm>
            <a:off x="0" y="0"/>
            <a:ext cx="9144000" cy="558800"/>
          </a:xfrm>
        </p:spPr>
        <p:txBody>
          <a:bodyPr/>
          <a:lstStyle/>
          <a:p>
            <a:pPr algn="ctr"/>
            <a:r>
              <a:rPr lang="en-US" sz="2600" b="1">
                <a:solidFill>
                  <a:schemeClr val="accent1"/>
                </a:solidFill>
                <a:latin typeface="Arial" charset="0"/>
                <a:ea typeface="ＭＳ Ｐゴシック" charset="0"/>
                <a:cs typeface="ＭＳ Ｐゴシック" charset="0"/>
              </a:rPr>
              <a:t>Examples of Impacts of Credit Reporting</a:t>
            </a:r>
            <a:endParaRPr lang="en-US" sz="3300" b="1">
              <a:solidFill>
                <a:schemeClr val="accent1"/>
              </a:solidFill>
              <a:latin typeface="Arial" charset="0"/>
              <a:ea typeface="ＭＳ Ｐゴシック" charset="0"/>
              <a:cs typeface="ＭＳ Ｐゴシック" charset="0"/>
            </a:endParaRPr>
          </a:p>
        </p:txBody>
      </p:sp>
      <p:graphicFrame>
        <p:nvGraphicFramePr>
          <p:cNvPr id="25603" name="Object 1"/>
          <p:cNvGraphicFramePr>
            <a:graphicFrameLocks noChangeAspect="1"/>
          </p:cNvGraphicFramePr>
          <p:nvPr/>
        </p:nvGraphicFramePr>
        <p:xfrm>
          <a:off x="714375" y="863600"/>
          <a:ext cx="8896350" cy="4876800"/>
        </p:xfrm>
        <a:graphic>
          <a:graphicData uri="http://schemas.openxmlformats.org/presentationml/2006/ole">
            <mc:AlternateContent xmlns:mc="http://schemas.openxmlformats.org/markup-compatibility/2006">
              <mc:Choice xmlns:v="urn:schemas-microsoft-com:vml" Requires="v">
                <p:oleObj spid="_x0000_s9218" name="Document" r:id="rId4" imgW="6146800" imgH="3098800" progId="Word.Document.12">
                  <p:embed/>
                </p:oleObj>
              </mc:Choice>
              <mc:Fallback>
                <p:oleObj name="Document" r:id="rId4" imgW="6146800" imgH="3098800"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4375" y="863600"/>
                        <a:ext cx="889635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6543232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3177EA61-BFE4-C54A-9B71-70AFAAFE4775}" type="slidenum">
              <a:rPr lang="en-US" sz="1000"/>
              <a:pPr eaLnBrk="1" hangingPunct="1"/>
              <a:t>6</a:t>
            </a:fld>
            <a:endParaRPr lang="en-US" sz="1000"/>
          </a:p>
        </p:txBody>
      </p:sp>
      <p:sp>
        <p:nvSpPr>
          <p:cNvPr id="27650" name="Título 1"/>
          <p:cNvSpPr>
            <a:spLocks noGrp="1"/>
          </p:cNvSpPr>
          <p:nvPr>
            <p:ph type="title"/>
          </p:nvPr>
        </p:nvSpPr>
        <p:spPr>
          <a:xfrm>
            <a:off x="0" y="0"/>
            <a:ext cx="9144000" cy="900113"/>
          </a:xfrm>
        </p:spPr>
        <p:txBody>
          <a:bodyPr/>
          <a:lstStyle/>
          <a:p>
            <a:pPr algn="ctr"/>
            <a:r>
              <a:rPr lang="en-US" sz="2600" b="1">
                <a:solidFill>
                  <a:schemeClr val="accent1"/>
                </a:solidFill>
                <a:latin typeface="Arial" charset="0"/>
                <a:ea typeface="ＭＳ Ｐゴシック" charset="0"/>
                <a:cs typeface="ＭＳ Ｐゴシック" charset="0"/>
              </a:rPr>
              <a:t>Examples of Consent and Reporting Regimes</a:t>
            </a:r>
            <a:endParaRPr lang="en-US" sz="3300" b="1">
              <a:solidFill>
                <a:schemeClr val="accent1"/>
              </a:solidFill>
              <a:latin typeface="Arial" charset="0"/>
              <a:ea typeface="ＭＳ Ｐゴシック" charset="0"/>
              <a:cs typeface="ＭＳ Ｐゴシック" charset="0"/>
            </a:endParaRPr>
          </a:p>
        </p:txBody>
      </p:sp>
      <p:graphicFrame>
        <p:nvGraphicFramePr>
          <p:cNvPr id="27651" name="Object 2"/>
          <p:cNvGraphicFramePr>
            <a:graphicFrameLocks noChangeAspect="1"/>
          </p:cNvGraphicFramePr>
          <p:nvPr/>
        </p:nvGraphicFramePr>
        <p:xfrm>
          <a:off x="711200" y="1536700"/>
          <a:ext cx="8015288" cy="4186238"/>
        </p:xfrm>
        <a:graphic>
          <a:graphicData uri="http://schemas.openxmlformats.org/presentationml/2006/ole">
            <mc:AlternateContent xmlns:mc="http://schemas.openxmlformats.org/markup-compatibility/2006">
              <mc:Choice xmlns:v="urn:schemas-microsoft-com:vml" Requires="v">
                <p:oleObj spid="_x0000_s11266" name="Document" r:id="rId4" imgW="6197600" imgH="2857500" progId="Word.Document.12">
                  <p:embed/>
                </p:oleObj>
              </mc:Choice>
              <mc:Fallback>
                <p:oleObj name="Document" r:id="rId4" imgW="6197600" imgH="2857500"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1200" y="1536700"/>
                        <a:ext cx="8015288" cy="418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5580709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55F23129-7D96-C74A-BBEF-DDCD2C382B27}" type="slidenum">
              <a:rPr lang="en-US" sz="1000"/>
              <a:pPr eaLnBrk="1" hangingPunct="1"/>
              <a:t>7</a:t>
            </a:fld>
            <a:endParaRPr lang="en-US" sz="1000"/>
          </a:p>
        </p:txBody>
      </p:sp>
      <p:sp>
        <p:nvSpPr>
          <p:cNvPr id="6" name="Content Placeholder 2"/>
          <p:cNvSpPr>
            <a:spLocks noGrp="1"/>
          </p:cNvSpPr>
          <p:nvPr>
            <p:ph idx="1"/>
          </p:nvPr>
        </p:nvSpPr>
        <p:spPr>
          <a:xfrm>
            <a:off x="127000" y="1155700"/>
            <a:ext cx="8902700" cy="5029200"/>
          </a:xfrm>
        </p:spPr>
        <p:txBody>
          <a:bodyPr>
            <a:normAutofit/>
          </a:bodyPr>
          <a:lstStyle/>
          <a:p>
            <a:pPr marL="890588" lvl="2" indent="0">
              <a:buFont typeface="Wingdings" charset="0"/>
              <a:buNone/>
              <a:defRPr/>
            </a:pPr>
            <a:endParaRPr lang="en-GB" dirty="0" smtClean="0"/>
          </a:p>
          <a:p>
            <a:pPr>
              <a:defRPr/>
            </a:pPr>
            <a:r>
              <a:rPr lang="en-GB" sz="2400" dirty="0" smtClean="0"/>
              <a:t>Burdensome Privacy Rules</a:t>
            </a:r>
          </a:p>
          <a:p>
            <a:pPr lvl="1">
              <a:defRPr/>
            </a:pPr>
            <a:r>
              <a:rPr lang="en-US" sz="1800" dirty="0" smtClean="0"/>
              <a:t>Some require burdensome consents every time consumer data moves</a:t>
            </a:r>
          </a:p>
          <a:p>
            <a:pPr lvl="1">
              <a:defRPr/>
            </a:pPr>
            <a:r>
              <a:rPr lang="en-US" sz="1800" dirty="0" smtClean="0"/>
              <a:t>Perversely seen to slow down positive data collection</a:t>
            </a:r>
          </a:p>
          <a:p>
            <a:pPr lvl="1">
              <a:defRPr/>
            </a:pPr>
            <a:r>
              <a:rPr lang="en-US" sz="1800" dirty="0" smtClean="0"/>
              <a:t>Tension with consumer protection of </a:t>
            </a:r>
            <a:r>
              <a:rPr lang="en-US" sz="1800" dirty="0" err="1" smtClean="0"/>
              <a:t>overindebtedness</a:t>
            </a:r>
            <a:r>
              <a:rPr lang="en-US" sz="1800" dirty="0" smtClean="0"/>
              <a:t> and social benefit of data sharing</a:t>
            </a:r>
          </a:p>
          <a:p>
            <a:pPr lvl="1">
              <a:defRPr/>
            </a:pPr>
            <a:r>
              <a:rPr lang="en-US" sz="1800" dirty="0" smtClean="0"/>
              <a:t>Privacy rules should be proportional and better gauged to need</a:t>
            </a:r>
          </a:p>
          <a:p>
            <a:pPr marL="449262" lvl="1" indent="0">
              <a:buFont typeface="Wingdings" charset="0"/>
              <a:buNone/>
              <a:defRPr/>
            </a:pPr>
            <a:endParaRPr lang="en-US" sz="1800" dirty="0"/>
          </a:p>
          <a:p>
            <a:pPr marL="449262" lvl="1" indent="0">
              <a:buFont typeface="Wingdings" charset="0"/>
              <a:buNone/>
              <a:defRPr/>
            </a:pPr>
            <a:r>
              <a:rPr lang="en-US" sz="2000" dirty="0" smtClean="0">
                <a:solidFill>
                  <a:srgbClr val="4B67B3"/>
                </a:solidFill>
              </a:rPr>
              <a:t>Requiring burdensome consents for regulated banks to share with a regulated bureau provides little real consumer protections if a consent is already needed when data is accessed from the bureau. It just restricts data sharing and leaves the consumers unable to share their data when they need to (since it my not have been collected). </a:t>
            </a:r>
          </a:p>
        </p:txBody>
      </p:sp>
      <p:sp>
        <p:nvSpPr>
          <p:cNvPr id="29699" name="Título 1"/>
          <p:cNvSpPr>
            <a:spLocks noGrp="1"/>
          </p:cNvSpPr>
          <p:nvPr>
            <p:ph type="title"/>
          </p:nvPr>
        </p:nvSpPr>
        <p:spPr>
          <a:xfrm>
            <a:off x="228600" y="0"/>
            <a:ext cx="8915400" cy="900113"/>
          </a:xfrm>
        </p:spPr>
        <p:txBody>
          <a:bodyPr>
            <a:normAutofit fontScale="90000"/>
          </a:bodyPr>
          <a:lstStyle/>
          <a:p>
            <a:pPr algn="ctr"/>
            <a:r>
              <a:rPr lang="en-US" sz="2900" b="1">
                <a:solidFill>
                  <a:schemeClr val="accent1"/>
                </a:solidFill>
                <a:latin typeface="Arial" charset="0"/>
                <a:ea typeface="ＭＳ Ｐゴシック" charset="0"/>
                <a:cs typeface="ＭＳ Ｐゴシック" charset="0"/>
              </a:rPr>
              <a:t>Inappropriate Regulations, Overly Burdensome Privacy / Consumer Protections</a:t>
            </a:r>
          </a:p>
        </p:txBody>
      </p:sp>
    </p:spTree>
    <p:extLst>
      <p:ext uri="{BB962C8B-B14F-4D97-AF65-F5344CB8AC3E}">
        <p14:creationId xmlns:p14="http://schemas.microsoft.com/office/powerpoint/2010/main" val="305483850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DBD4C006-FA31-5147-B85E-AEDC7D9CF97C}" type="slidenum">
              <a:rPr lang="en-US" sz="1000"/>
              <a:pPr eaLnBrk="1" hangingPunct="1"/>
              <a:t>8</a:t>
            </a:fld>
            <a:endParaRPr lang="en-US" sz="1000"/>
          </a:p>
        </p:txBody>
      </p:sp>
      <p:sp>
        <p:nvSpPr>
          <p:cNvPr id="6" name="Content Placeholder 2"/>
          <p:cNvSpPr>
            <a:spLocks noGrp="1"/>
          </p:cNvSpPr>
          <p:nvPr>
            <p:ph idx="1"/>
          </p:nvPr>
        </p:nvSpPr>
        <p:spPr>
          <a:xfrm>
            <a:off x="127000" y="1155700"/>
            <a:ext cx="8902700" cy="5029200"/>
          </a:xfrm>
        </p:spPr>
        <p:txBody>
          <a:bodyPr>
            <a:normAutofit/>
          </a:bodyPr>
          <a:lstStyle/>
          <a:p>
            <a:pPr marL="890588" lvl="2" indent="0">
              <a:buFont typeface="Wingdings" charset="0"/>
              <a:buNone/>
              <a:defRPr/>
            </a:pPr>
            <a:endParaRPr lang="en-GB" dirty="0" smtClean="0"/>
          </a:p>
          <a:p>
            <a:pPr>
              <a:defRPr/>
            </a:pPr>
            <a:r>
              <a:rPr lang="en-GB" sz="2400" dirty="0" smtClean="0"/>
              <a:t>Little benefit from adding too many “gates” in information sharing</a:t>
            </a:r>
          </a:p>
          <a:p>
            <a:pPr lvl="1">
              <a:defRPr/>
            </a:pPr>
            <a:r>
              <a:rPr lang="en-GB" sz="1800" dirty="0" smtClean="0"/>
              <a:t>I</a:t>
            </a:r>
            <a:r>
              <a:rPr lang="en-US" sz="1800" dirty="0" smtClean="0"/>
              <a:t>f Lenders are well-regulated</a:t>
            </a:r>
          </a:p>
          <a:p>
            <a:pPr lvl="1">
              <a:defRPr/>
            </a:pPr>
            <a:r>
              <a:rPr lang="en-US" sz="1800" dirty="0" smtClean="0"/>
              <a:t>If Credit bureaus are well regulated</a:t>
            </a:r>
          </a:p>
          <a:p>
            <a:pPr lvl="1">
              <a:defRPr/>
            </a:pPr>
            <a:r>
              <a:rPr lang="en-US" sz="1800" dirty="0" smtClean="0"/>
              <a:t>If Consumers need to consent to having their credit file accessed</a:t>
            </a:r>
          </a:p>
          <a:p>
            <a:pPr lvl="1">
              <a:defRPr/>
            </a:pPr>
            <a:r>
              <a:rPr lang="en-US" sz="1800" dirty="0" smtClean="0"/>
              <a:t>Then further barriers (between data furnishers and credit bureaus are of little benefit</a:t>
            </a:r>
          </a:p>
          <a:p>
            <a:pPr marL="449262" lvl="1" indent="0">
              <a:buFont typeface="Wingdings" charset="0"/>
              <a:buNone/>
              <a:defRPr/>
            </a:pPr>
            <a:endParaRPr lang="en-US" sz="1800" dirty="0"/>
          </a:p>
        </p:txBody>
      </p:sp>
      <p:sp>
        <p:nvSpPr>
          <p:cNvPr id="31747" name="Título 1"/>
          <p:cNvSpPr>
            <a:spLocks noGrp="1"/>
          </p:cNvSpPr>
          <p:nvPr>
            <p:ph type="title"/>
          </p:nvPr>
        </p:nvSpPr>
        <p:spPr>
          <a:xfrm>
            <a:off x="228600" y="0"/>
            <a:ext cx="8915400" cy="900113"/>
          </a:xfrm>
        </p:spPr>
        <p:txBody>
          <a:bodyPr>
            <a:normAutofit fontScale="90000"/>
          </a:bodyPr>
          <a:lstStyle/>
          <a:p>
            <a:pPr algn="ctr"/>
            <a:r>
              <a:rPr lang="en-US" sz="2900" b="1">
                <a:solidFill>
                  <a:schemeClr val="accent1"/>
                </a:solidFill>
                <a:latin typeface="Arial" charset="0"/>
                <a:ea typeface="ＭＳ Ｐゴシック" charset="0"/>
                <a:cs typeface="ＭＳ Ｐゴシック" charset="0"/>
              </a:rPr>
              <a:t>Inappropriate Regulations, Overly Burdensome Privacy / Consumer Protections</a:t>
            </a:r>
          </a:p>
        </p:txBody>
      </p:sp>
    </p:spTree>
    <p:extLst>
      <p:ext uri="{BB962C8B-B14F-4D97-AF65-F5344CB8AC3E}">
        <p14:creationId xmlns:p14="http://schemas.microsoft.com/office/powerpoint/2010/main" val="301124800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718E28D9-633E-7F44-A348-A5E836C231CF}" type="slidenum">
              <a:rPr lang="en-US" sz="1000"/>
              <a:pPr eaLnBrk="1" hangingPunct="1"/>
              <a:t>9</a:t>
            </a:fld>
            <a:endParaRPr lang="en-US" sz="1000"/>
          </a:p>
        </p:txBody>
      </p:sp>
      <p:sp>
        <p:nvSpPr>
          <p:cNvPr id="33794" name="Content Placeholder 2"/>
          <p:cNvSpPr>
            <a:spLocks noGrp="1"/>
          </p:cNvSpPr>
          <p:nvPr>
            <p:ph idx="1"/>
          </p:nvPr>
        </p:nvSpPr>
        <p:spPr>
          <a:xfrm>
            <a:off x="241300" y="1473200"/>
            <a:ext cx="8902700" cy="5029200"/>
          </a:xfrm>
        </p:spPr>
        <p:txBody>
          <a:bodyPr/>
          <a:lstStyle/>
          <a:p>
            <a:pPr marL="890588" lvl="2" indent="0">
              <a:buFont typeface="Wingdings" charset="0"/>
              <a:buNone/>
            </a:pPr>
            <a:endParaRPr lang="en-GB">
              <a:latin typeface="Arial" charset="0"/>
              <a:ea typeface="ＭＳ Ｐゴシック" charset="0"/>
            </a:endParaRPr>
          </a:p>
          <a:p>
            <a:r>
              <a:rPr lang="en-GB" sz="2400">
                <a:latin typeface="Arial" charset="0"/>
                <a:ea typeface="ＭＳ Ｐゴシック" charset="0"/>
                <a:cs typeface="ＭＳ Ｐゴシック" charset="0"/>
              </a:rPr>
              <a:t>Credit Information Sharing existed long before Big Data and Social Media…but may be hindered by new privacy protections</a:t>
            </a:r>
          </a:p>
          <a:p>
            <a:pPr marL="447675" lvl="1" indent="0">
              <a:buFont typeface="Wingdings" charset="0"/>
              <a:buNone/>
            </a:pPr>
            <a:endParaRPr lang="en-US" sz="1800">
              <a:solidFill>
                <a:srgbClr val="4B67B3"/>
              </a:solidFill>
              <a:latin typeface="Arial" charset="0"/>
              <a:ea typeface="ＭＳ Ｐゴシック" charset="0"/>
            </a:endParaRPr>
          </a:p>
          <a:p>
            <a:r>
              <a:rPr lang="en-GB" sz="2400">
                <a:latin typeface="Arial" charset="0"/>
                <a:ea typeface="ＭＳ Ｐゴシック" charset="0"/>
                <a:cs typeface="ＭＳ Ｐゴシック" charset="0"/>
              </a:rPr>
              <a:t>Some privacy rules may treat data sharing as an optional aspect of lending…it is not, it can be part of underwriting and reporting can act as collateral for the loan.</a:t>
            </a:r>
          </a:p>
        </p:txBody>
      </p:sp>
      <p:sp>
        <p:nvSpPr>
          <p:cNvPr id="33795" name="Título 1"/>
          <p:cNvSpPr>
            <a:spLocks noGrp="1"/>
          </p:cNvSpPr>
          <p:nvPr>
            <p:ph type="title"/>
          </p:nvPr>
        </p:nvSpPr>
        <p:spPr>
          <a:xfrm>
            <a:off x="228600" y="0"/>
            <a:ext cx="8915400" cy="900113"/>
          </a:xfrm>
        </p:spPr>
        <p:txBody>
          <a:bodyPr>
            <a:normAutofit fontScale="90000"/>
          </a:bodyPr>
          <a:lstStyle/>
          <a:p>
            <a:pPr algn="ctr"/>
            <a:r>
              <a:rPr lang="en-US" sz="2900" b="1">
                <a:solidFill>
                  <a:schemeClr val="accent1"/>
                </a:solidFill>
                <a:latin typeface="Arial" charset="0"/>
                <a:ea typeface="ＭＳ Ｐゴシック" charset="0"/>
                <a:cs typeface="ＭＳ Ｐゴシック" charset="0"/>
              </a:rPr>
              <a:t>Inappropriate Regulations, Overly Burdensome Privacy / Consumer Protections</a:t>
            </a:r>
          </a:p>
        </p:txBody>
      </p:sp>
    </p:spTree>
    <p:extLst>
      <p:ext uri="{BB962C8B-B14F-4D97-AF65-F5344CB8AC3E}">
        <p14:creationId xmlns:p14="http://schemas.microsoft.com/office/powerpoint/2010/main" val="344463744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2319</TotalTime>
  <Words>1045</Words>
  <Application>Microsoft Macintosh PowerPoint</Application>
  <PresentationFormat>On-screen Show (4:3)</PresentationFormat>
  <Paragraphs>140</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Microsoft Word Document</vt:lpstr>
      <vt:lpstr>APEC Seminar on Cross-Border  Credit Information Exchange  Session III: Key elements of a successful Cross-Border Credit Information Exchange mechanism – Data   </vt:lpstr>
      <vt:lpstr>Credit Reporting is a Key Part of a Well-functioning Financial Sector and Economy</vt:lpstr>
      <vt:lpstr>Credit Reporting is a Key Part of a Well-functioning Financial Sector and Economy</vt:lpstr>
      <vt:lpstr>Examples of Impacts of Credit Reporting</vt:lpstr>
      <vt:lpstr>Examples of Impacts of Credit Reporting</vt:lpstr>
      <vt:lpstr>Examples of Consent and Reporting Regimes</vt:lpstr>
      <vt:lpstr>Inappropriate Regulations, Overly Burdensome Privacy / Consumer Protections</vt:lpstr>
      <vt:lpstr>Inappropriate Regulations, Overly Burdensome Privacy / Consumer Protections</vt:lpstr>
      <vt:lpstr>Inappropriate Regulations, Overly Burdensome Privacy / Consumer Protections</vt:lpstr>
      <vt:lpstr>Need for Appropriate, Proportional Regulations</vt:lpstr>
      <vt:lpstr>Need for Appropriate, Proportional Regulations</vt:lpstr>
      <vt:lpstr>Need for Appropriate, Proportional Regulations</vt:lpstr>
      <vt:lpstr>Need for Appropriate, Proportional Regulations</vt:lpstr>
      <vt:lpstr>No need for tension between credit reporting and consumer data protection</vt:lpstr>
      <vt:lpstr>No need for tension between credit reporting and consumer data protection</vt:lpstr>
      <vt:lpstr>No need for tension between credit reporting and consumer data protection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Michael Turner</dc:creator>
  <cp:lastModifiedBy>Michael Turner</cp:lastModifiedBy>
  <cp:revision>25</cp:revision>
  <dcterms:created xsi:type="dcterms:W3CDTF">2016-04-04T22:28:40Z</dcterms:created>
  <dcterms:modified xsi:type="dcterms:W3CDTF">2017-05-09T14:48:37Z</dcterms:modified>
</cp:coreProperties>
</file>